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5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2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3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ink/ink5.xml" ContentType="application/inkml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70" r:id="rId2"/>
    <p:sldId id="266" r:id="rId3"/>
    <p:sldId id="271" r:id="rId4"/>
    <p:sldId id="416" r:id="rId5"/>
    <p:sldId id="273" r:id="rId6"/>
    <p:sldId id="417" r:id="rId7"/>
    <p:sldId id="397" r:id="rId8"/>
    <p:sldId id="418" r:id="rId9"/>
    <p:sldId id="420" r:id="rId10"/>
    <p:sldId id="421" r:id="rId11"/>
    <p:sldId id="422" r:id="rId12"/>
    <p:sldId id="423" r:id="rId13"/>
    <p:sldId id="425" r:id="rId14"/>
    <p:sldId id="428" r:id="rId15"/>
    <p:sldId id="381" r:id="rId16"/>
    <p:sldId id="429" r:id="rId17"/>
    <p:sldId id="409" r:id="rId18"/>
    <p:sldId id="431" r:id="rId19"/>
    <p:sldId id="268" r:id="rId20"/>
    <p:sldId id="446" r:id="rId21"/>
    <p:sldId id="447" r:id="rId22"/>
    <p:sldId id="432" r:id="rId23"/>
    <p:sldId id="449" r:id="rId24"/>
    <p:sldId id="256" r:id="rId25"/>
    <p:sldId id="434" r:id="rId26"/>
    <p:sldId id="436" r:id="rId27"/>
    <p:sldId id="437" r:id="rId28"/>
    <p:sldId id="443" r:id="rId29"/>
    <p:sldId id="440" r:id="rId30"/>
    <p:sldId id="257" r:id="rId31"/>
    <p:sldId id="258" r:id="rId32"/>
    <p:sldId id="439" r:id="rId33"/>
    <p:sldId id="442" r:id="rId34"/>
    <p:sldId id="269" r:id="rId35"/>
    <p:sldId id="441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4A91"/>
    <a:srgbClr val="97B1E0"/>
    <a:srgbClr val="128641"/>
    <a:srgbClr val="4C82BE"/>
    <a:srgbClr val="9EB8E2"/>
    <a:srgbClr val="CCD7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0073" autoAdjust="0"/>
  </p:normalViewPr>
  <p:slideViewPr>
    <p:cSldViewPr snapToGrid="0">
      <p:cViewPr varScale="1">
        <p:scale>
          <a:sx n="74" d="100"/>
          <a:sy n="74" d="100"/>
        </p:scale>
        <p:origin x="1013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49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ustomXml" Target="../customXml/item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ustomXml" Target="../customXml/item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18T18:15:54.21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 0,'4826'127'0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5-18T18:17:04.88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93,'3186'0,"-3113"3,73 14,-54-6,-8-1,184 11,-213-21,0 2,75 12,106 18,-171-24,1-2,130-6,-83-3,2649 2,-1430 2,-1281-3,65-12,-65 6,60 0,-68 8,23 0,0-3,67-11,21-6,245 0,-272 17,189-27,-3 1,-269 27,247-15,-177 8,174 8,29-2,-212-11,-67 8,51-3,695 7,-376 5,3485-3,-3867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5-18T18:17:06.96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1,'14'6,"0"-1,1 0,-1-1,1-1,0 0,22 1,95-2,-80-3,2394-1,-2424 4,0 0,42 10,-40-6,0-2,30 2,-41-6,25 0,0 2,0 1,0 2,-1 1,51 16,-67-15,1-1,1-1,-1-2,39 3,96-8,-55-1,561 3,-636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18T20:37:51.49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 0,'4826'127'0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20T17:04:32.44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 0,'17502'0'0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07CC3A-B83B-4522-A206-8F6B801B95CD}" type="datetimeFigureOut">
              <a:rPr lang="en-US" smtClean="0"/>
              <a:t>5/20/2026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047FEE-24F8-4602-85A6-768EF1F4C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4204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72D6BD-3A67-D82C-EF3B-EA9973EA37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418B496-144F-9CFD-74F3-FC577D1291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31FAD74-FB87-5411-6528-C17489FBF5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2449D3-D08C-1C9A-C992-E7514A8B3F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CB80D0-029C-42BC-ACA9-63C0330B142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2411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501775" y="673100"/>
            <a:ext cx="3910013" cy="2200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2FBF21-D9CE-48D3-9A92-5C0E1EA3FB4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2193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9ACAD9-EBEF-10AD-8F4C-1324157C8E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A1E438C-901A-80DF-E8E1-00DD88BE2EA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725725E-74EF-EA4E-67FE-40739D0A11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B558B2-DAC6-BE34-83C4-4F13A3ADDB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CB80D0-029C-42BC-ACA9-63C0330B142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6221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0051AF-13F1-D8EE-7999-2EF95BF1BB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52A8B91-6D56-B921-9C8F-F2B6AED1592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B9150F5-D3FF-C615-B4F4-718E2F213B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4526E-D97C-31D1-EE1D-49EFDC0708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CB80D0-029C-42BC-ACA9-63C0330B142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7654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2022 Main Breaks: 1,600 overall- per 1,000: 1.6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63DF74-BAAE-407B-AA5D-65F8A6C43D3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5194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978ABB-39A8-28AF-3F41-B8736A83E9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E8E8F02-5C8B-68EB-2606-4FE4CD9516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587EDD9-6EC2-5DC0-85C2-F95EA2661E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2022 Main Breaks: 1,600 overall- per 1,000: 1.6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98250F-4EA2-1367-B5BB-BF117008E9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63DF74-BAAE-407B-AA5D-65F8A6C43D3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8924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252991-4465-6D37-4D9B-F022AC39E9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9BBD596-8BDA-6F8C-EA2C-8E4DE5137A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D7A1E8C-650E-956A-3692-4314B963D0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2022 Main Breaks: 1,600 overall- per 1,000: 1.6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384F93-B5AB-F688-13F2-C6E15467EE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63DF74-BAAE-407B-AA5D-65F8A6C43D3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8248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2C1951-A6C5-7FDE-1D11-075247D269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2CE8F0E-7309-E810-7F9B-DC14B5EA48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2D3D3C7-C636-6CB5-27FB-5E55B992CC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2022 Main Breaks: 1,600 overall- per 1,000: 1.6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CEA23A-A668-8D4C-1F2D-AF64FE6F9A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63DF74-BAAE-407B-AA5D-65F8A6C43D3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3571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https://www.epa.gov/urbanwaterspartners/gunpowder-patapsco-watershed-map- EPA Urban Watershed- </a:t>
            </a:r>
          </a:p>
          <a:p>
            <a:r>
              <a:rPr lang="en-US" dirty="0"/>
              <a:t>Gunpowder-Patapsco Watershed</a:t>
            </a:r>
          </a:p>
          <a:p>
            <a:endParaRPr lang="en-US" dirty="0"/>
          </a:p>
          <a:p>
            <a:r>
              <a:rPr lang="en-US" dirty="0"/>
              <a:t>Total Population: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1979551</a:t>
            </a:r>
            <a:r>
              <a:rPr lang="en-US" dirty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C41991-7384-49EA-AB27-67BBF5B84AC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4186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Baltimore Population: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573243</a:t>
            </a:r>
            <a:r>
              <a:rPr lang="en-US" dirty="0">
                <a:effectLst/>
              </a:rPr>
              <a:t> </a:t>
            </a:r>
          </a:p>
          <a:p>
            <a:r>
              <a:rPr lang="en-US" dirty="0">
                <a:effectLst/>
              </a:rPr>
              <a:t>H Citizenship Percentage: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28.95823</a:t>
            </a:r>
            <a:r>
              <a:rPr lang="en-US" dirty="0">
                <a:effectLst/>
              </a:rPr>
              <a:t>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C41991-7384-49EA-AB27-67BBF5B84AC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9026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City and County Population withing watershed: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1424039</a:t>
            </a:r>
            <a:r>
              <a:rPr lang="en-US" dirty="0">
                <a:effectLst/>
              </a:rPr>
              <a:t> </a:t>
            </a:r>
          </a:p>
          <a:p>
            <a:r>
              <a:rPr lang="en-US" dirty="0">
                <a:effectLst/>
              </a:rPr>
              <a:t>City and county H citizenship percentage: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71.93747</a:t>
            </a:r>
            <a:r>
              <a:rPr lang="en-US" dirty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C41991-7384-49EA-AB27-67BBF5B84AC4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7399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CB80D0-029C-42BC-ACA9-63C0330B142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8870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Transparency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047FEE-24F8-4602-85A6-768EF1F4C58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3671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Engagement: Old school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047FEE-24F8-4602-85A6-768EF1F4C58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0308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Engagement: New School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047FEE-24F8-4602-85A6-768EF1F4C58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1483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CB80D0-029C-42BC-ACA9-63C0330B142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5941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CCC5F5-3064-659B-9BEE-DCAF6D2E8D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EAC1BF6-321D-FBB9-8EE8-F6A7ACF1D72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9D07564-29DD-4D75-11BC-A25A7760B8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625A3D-DDFE-AE56-8018-BA5F3E4006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CB80D0-029C-42BC-ACA9-63C0330B142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093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501775" y="673100"/>
            <a:ext cx="3910013" cy="2200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2FBF21-D9CE-48D3-9A92-5C0E1EA3FB4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0449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501775" y="673100"/>
            <a:ext cx="3910013" cy="2200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2FBF21-D9CE-48D3-9A92-5C0E1EA3FB4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0912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BA89C6-DDED-3942-6194-6D4591AC5F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FB1998-3AE1-8211-585F-D8A3195139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74F7F3-B05E-6511-9AAC-2EA3F6B596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70FA4-04DC-43FD-9F1B-E87F89CB3B9C}" type="datetimeFigureOut">
              <a:rPr lang="en-US" smtClean="0"/>
              <a:t>5/20/2026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A50241-BC55-42D8-BE5C-8D23A3087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9795B4-423B-E15B-E105-0945F75F4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25907-5C5B-4A4A-880A-F78DAEAAB6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9498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14082-5A90-2313-B05F-568B377AB5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062A4B-02F7-6966-6E10-44A289C016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B828E8-D80A-9A75-A8F7-0CD9DA2CAB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70FA4-04DC-43FD-9F1B-E87F89CB3B9C}" type="datetimeFigureOut">
              <a:rPr lang="en-US" smtClean="0"/>
              <a:t>5/20/2026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616BDB-1CEF-FE04-67A9-3524CA63E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8C36DB-6582-B918-F88C-BEEC04A42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25907-5C5B-4A4A-880A-F78DAEAAB6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2508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AC45D50-007B-AE47-4050-7EDAF07A65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5789F8-2857-3256-BA37-779537CE97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066301-3932-D10A-243F-1760191B1A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70FA4-04DC-43FD-9F1B-E87F89CB3B9C}" type="datetimeFigureOut">
              <a:rPr lang="en-US" smtClean="0"/>
              <a:t>5/20/2026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78B27F-CE98-B062-12C7-74B5009B19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9E1969-9E27-B756-BEC3-5FE594298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25907-5C5B-4A4A-880A-F78DAEAAB6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9971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AD5CA3-5D9B-708A-4742-B3CC95853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2F35FA-B30B-62D9-C3D6-2943522DF0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D42D0D-9351-9C3B-AA87-D5497A86B3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70FA4-04DC-43FD-9F1B-E87F89CB3B9C}" type="datetimeFigureOut">
              <a:rPr lang="en-US" smtClean="0"/>
              <a:t>5/20/2026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E984D8-68E4-F696-9583-6F359CC13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59197-7DDE-D5B1-B170-6B3BDB154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25907-5C5B-4A4A-880A-F78DAEAAB6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580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C2B9EC-228A-5D99-C2E1-EF03E0E8E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179563-4F32-D714-B15C-7A41716E3F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FBAFEC-627D-2B85-A57E-D8E0F80F33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70FA4-04DC-43FD-9F1B-E87F89CB3B9C}" type="datetimeFigureOut">
              <a:rPr lang="en-US" smtClean="0"/>
              <a:t>5/20/2026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E8861C-3457-57E9-75A6-2D8498C97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74C2FA-F913-EA83-8511-85A29D1E5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25907-5C5B-4A4A-880A-F78DAEAAB6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0689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B4EDBA-C6E1-98F3-7C91-AB4A9323E9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6F423B-B7BB-D134-00C4-0D655E4057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BEB8B8-4B19-BD22-36EA-8CD3105596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7C7202-0420-77A5-7813-52088674C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70FA4-04DC-43FD-9F1B-E87F89CB3B9C}" type="datetimeFigureOut">
              <a:rPr lang="en-US" smtClean="0"/>
              <a:t>5/20/2026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5F4C72-B2B1-293E-F2B4-95B6B939AF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138F55-1521-264D-F18D-801FE43C8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25907-5C5B-4A4A-880A-F78DAEAAB6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5173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F12CB4-4D11-072C-51A2-26F9AF8F2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25A74B-5435-7D03-9056-B39FC873D1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996B0F-BE3D-E8B4-76B0-949FA05438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96CB0AF-D319-93BC-616B-D5285FB104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DA3829-9E9C-30CC-426A-B7D9CCBA46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E7F97B9-0698-CA90-99F4-58E1C05848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70FA4-04DC-43FD-9F1B-E87F89CB3B9C}" type="datetimeFigureOut">
              <a:rPr lang="en-US" smtClean="0"/>
              <a:t>5/20/2026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E7CD491-1AC0-1A1F-375C-0131C2375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CA51F5-A8FE-0E1F-BC91-6BD625CC0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25907-5C5B-4A4A-880A-F78DAEAAB6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7494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BBD4CC-18AA-F2A1-E312-974F6FD484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2AFBD07-4CB9-A58C-8ABB-E6DDA8C17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70FA4-04DC-43FD-9F1B-E87F89CB3B9C}" type="datetimeFigureOut">
              <a:rPr lang="en-US" smtClean="0"/>
              <a:t>5/20/2026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9DA897-E146-58B4-73EC-E90AEBC49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43A047-2FC3-9087-3BF1-29C23E03E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25907-5C5B-4A4A-880A-F78DAEAAB6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5074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FD1933-A90F-3E06-53EF-A891DC4B4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70FA4-04DC-43FD-9F1B-E87F89CB3B9C}" type="datetimeFigureOut">
              <a:rPr lang="en-US" smtClean="0"/>
              <a:t>5/20/2026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89FE6C3-119D-F83D-A653-129169A78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543198-4A86-9B6F-DDB9-5695942DB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25907-5C5B-4A4A-880A-F78DAEAAB6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154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D53A98-DE18-37FA-9463-3C672C94D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BFE6C6-864A-F294-82DD-8A263E94BF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FBF9C0-CFBF-2A03-97AA-E7E11A58C6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00E2F8-1A1C-003F-2A8D-44C1EC1C10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70FA4-04DC-43FD-9F1B-E87F89CB3B9C}" type="datetimeFigureOut">
              <a:rPr lang="en-US" smtClean="0"/>
              <a:t>5/20/2026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F11232-B22E-32E3-FCEC-0E361F5AF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4BAA98-56A8-C52F-DBD4-4914F1FCD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25907-5C5B-4A4A-880A-F78DAEAAB6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241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1BB9DB-CB50-F97C-7D85-6C8A21A8E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01659B3-4C00-2BA8-B548-BE5389F867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484824-7B2B-CEF1-4D62-5E78C74D05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4E3A0E-61D2-0AD4-1D31-640A4498B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70FA4-04DC-43FD-9F1B-E87F89CB3B9C}" type="datetimeFigureOut">
              <a:rPr lang="en-US" smtClean="0"/>
              <a:t>5/20/2026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1056A7-B9C9-6AA7-F2AF-D4071D6EB3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3F318F-812F-6E3F-8557-911CC4AD7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25907-5C5B-4A4A-880A-F78DAEAAB6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9098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FF61A29-1F85-A490-8441-D54AB9FBE02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273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B52BF7-CA9D-AA3A-33A7-1F213E837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9F0BDA-020C-6C47-9AA3-4C041C4D60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F3BDDB-5121-3662-8326-72FB1F7ECC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Candara" panose="020E0502030303020204" pitchFamily="34" charset="0"/>
              </a:defRPr>
            </a:lvl1pPr>
          </a:lstStyle>
          <a:p>
            <a:fld id="{B3770FA4-04DC-43FD-9F1B-E87F89CB3B9C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7A1931-9926-347D-90F5-8F6EA15BC0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Candara" panose="020E0502030303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9F0597-F4AD-D282-2724-3B0DE165E8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Candara" panose="020E0502030303020204" pitchFamily="34" charset="0"/>
              </a:defRPr>
            </a:lvl1pPr>
          </a:lstStyle>
          <a:p>
            <a:fld id="{74225907-5C5B-4A4A-880A-F78DAEAAB69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C2EE66E-7C17-B0C4-EEBD-00D2B7BEED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0848975" y="5903032"/>
            <a:ext cx="1089521" cy="713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976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andara" panose="020E0502030303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ndara" panose="020E0502030303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ndara" panose="020E0502030303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ndara" panose="020E0502030303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ndara" panose="020E0502030303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ndara" panose="020E0502030303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5.xml"/><Relationship Id="rId5" Type="http://schemas.openxmlformats.org/officeDocument/2006/relationships/image" Target="../media/image61.png"/><Relationship Id="rId4" Type="http://schemas.openxmlformats.org/officeDocument/2006/relationships/image" Target="../media/image5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3" Type="http://schemas.openxmlformats.org/officeDocument/2006/relationships/image" Target="../media/image11.png"/><Relationship Id="rId7" Type="http://schemas.openxmlformats.org/officeDocument/2006/relationships/image" Target="../media/image120.png"/><Relationship Id="rId12" Type="http://schemas.openxmlformats.org/officeDocument/2006/relationships/customXml" Target="../ink/ink4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.xml"/><Relationship Id="rId11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customXml" Target="../ink/ink3.xml"/><Relationship Id="rId4" Type="http://schemas.openxmlformats.org/officeDocument/2006/relationships/image" Target="../media/image12.png"/><Relationship Id="rId9" Type="http://schemas.openxmlformats.org/officeDocument/2006/relationships/image" Target="../media/image13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microsoft.com/office/2007/relationships/hdphoto" Target="../media/hdphoto1.wdp"/><Relationship Id="rId7" Type="http://schemas.openxmlformats.org/officeDocument/2006/relationships/image" Target="../media/image2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7546B8-5485-D392-FA9B-C1E94B3299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3B5E5DD-F838-2377-DD95-513EF38AF2BB}"/>
              </a:ext>
            </a:extLst>
          </p:cNvPr>
          <p:cNvSpPr/>
          <p:nvPr/>
        </p:nvSpPr>
        <p:spPr>
          <a:xfrm>
            <a:off x="-95251" y="5129720"/>
            <a:ext cx="12430125" cy="1728280"/>
          </a:xfrm>
          <a:prstGeom prst="rect">
            <a:avLst/>
          </a:prstGeom>
          <a:solidFill>
            <a:srgbClr val="CCD7F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7A6784-700A-24AB-AF68-9A2205A5A7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51297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CB63FEE-8842-FF85-66D2-EC6B28244F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33887" y="1108572"/>
            <a:ext cx="9086850" cy="1194106"/>
          </a:xfrm>
        </p:spPr>
        <p:txBody>
          <a:bodyPr anchor="ctr" anchorCtr="0">
            <a:normAutofit/>
          </a:bodyPr>
          <a:lstStyle/>
          <a:p>
            <a:pPr algn="r"/>
            <a:r>
              <a:rPr lang="en-US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Centering equity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338000-471E-70B4-6038-AF160458B0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67024" y="5287963"/>
            <a:ext cx="8496301" cy="1411794"/>
          </a:xfrm>
        </p:spPr>
        <p:txBody>
          <a:bodyPr anchor="ctr" anchorCtr="0">
            <a:normAutofit/>
          </a:bodyPr>
          <a:lstStyle/>
          <a:p>
            <a:pPr algn="l">
              <a:lnSpc>
                <a:spcPct val="100000"/>
              </a:lnSpc>
              <a:spcBef>
                <a:spcPts val="600"/>
              </a:spcBef>
            </a:pPr>
            <a:r>
              <a:rPr lang="en-US" sz="2100" dirty="0">
                <a:solidFill>
                  <a:schemeClr val="tx1"/>
                </a:solidFill>
              </a:rPr>
              <a:t>Manny Teodoro &amp; David Switzer</a:t>
            </a:r>
          </a:p>
          <a:p>
            <a:pPr algn="l">
              <a:lnSpc>
                <a:spcPct val="100000"/>
              </a:lnSpc>
              <a:spcBef>
                <a:spcPts val="600"/>
              </a:spcBef>
            </a:pPr>
            <a:r>
              <a:rPr lang="en-US" sz="2100" dirty="0">
                <a:solidFill>
                  <a:schemeClr val="tx1"/>
                </a:solidFill>
              </a:rPr>
              <a:t>Baltimore Regional Water Governance Model Workgroup</a:t>
            </a:r>
          </a:p>
          <a:p>
            <a:pPr algn="l">
              <a:lnSpc>
                <a:spcPct val="100000"/>
              </a:lnSpc>
              <a:spcBef>
                <a:spcPts val="600"/>
              </a:spcBef>
            </a:pPr>
            <a:r>
              <a:rPr lang="en-US" sz="2100" dirty="0">
                <a:solidFill>
                  <a:schemeClr val="tx1"/>
                </a:solidFill>
              </a:rPr>
              <a:t>Meeting #3  |  20 May 2026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647AA77-EF23-565E-E30A-B6F534D1C3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3525" y="5403310"/>
            <a:ext cx="1181100" cy="11811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F229458-6BB0-B5D5-358B-8AB93A02F2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62" b="93077" l="10000" r="90000">
                        <a14:foregroundMark x1="56889" y1="10385" x2="48000" y2="8077"/>
                        <a14:foregroundMark x1="53333" y1="48462" x2="44889" y2="51923"/>
                        <a14:foregroundMark x1="28667" y1="52692" x2="28667" y2="52692"/>
                        <a14:foregroundMark x1="71111" y1="53077" x2="71111" y2="53077"/>
                        <a14:foregroundMark x1="44667" y1="93077" x2="48222" y2="91538"/>
                        <a14:foregroundMark x1="57556" y1="81923" x2="45000" y2="80192"/>
                        <a14:foregroundMark x1="45000" y1="80192" x2="45111" y2="81538"/>
                        <a14:foregroundMark x1="52444" y1="5000" x2="50667" y2="3462"/>
                      </a14:backgroundRemoval>
                    </a14:imgEffect>
                  </a14:imgLayer>
                </a14:imgProps>
              </a:ext>
            </a:extLst>
          </a:blip>
          <a:srcRect l="22889" r="22222"/>
          <a:stretch>
            <a:fillRect/>
          </a:stretch>
        </p:blipFill>
        <p:spPr>
          <a:xfrm>
            <a:off x="230763" y="5342479"/>
            <a:ext cx="1302762" cy="1302763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5D3A305-C3A7-2D35-960F-B6A4AF5D167C}"/>
              </a:ext>
            </a:extLst>
          </p:cNvPr>
          <p:cNvCxnSpPr>
            <a:cxnSpLocks/>
          </p:cNvCxnSpPr>
          <p:nvPr/>
        </p:nvCxnSpPr>
        <p:spPr>
          <a:xfrm>
            <a:off x="-162625" y="6824883"/>
            <a:ext cx="125730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FC80042-F217-C3C9-76D0-970ECF61DA33}"/>
              </a:ext>
            </a:extLst>
          </p:cNvPr>
          <p:cNvCxnSpPr>
            <a:cxnSpLocks/>
          </p:cNvCxnSpPr>
          <p:nvPr/>
        </p:nvCxnSpPr>
        <p:spPr>
          <a:xfrm>
            <a:off x="-193105" y="5158211"/>
            <a:ext cx="125730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E2B874AA-56AD-A581-7890-173813F1E9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48975" y="5903032"/>
            <a:ext cx="1089521" cy="713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820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4A9129B-A92C-984D-ED22-1B2A85BF3DC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2F4A91"/>
              </a:highlight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17DA2B-1472-8221-F2FB-A192909F3BF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330268" y="3676080"/>
            <a:ext cx="5158963" cy="29787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29834AA-BD0B-1191-616C-4AED28124C6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0267" y="257365"/>
            <a:ext cx="5158963" cy="325829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A7B4547-1C2C-1B2F-EAA6-BC112F9EFDB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80" r="6985"/>
          <a:stretch>
            <a:fillRect/>
          </a:stretch>
        </p:blipFill>
        <p:spPr>
          <a:xfrm>
            <a:off x="608087" y="1378073"/>
            <a:ext cx="3508524" cy="448569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E81EF83-4850-8A89-A558-D398DE7B0A7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6683" y="2133600"/>
            <a:ext cx="3317941" cy="43815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45856689-3FE0-6C33-FACD-62653191F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19100"/>
            <a:ext cx="5638800" cy="928688"/>
          </a:xfrm>
        </p:spPr>
        <p:txBody>
          <a:bodyPr>
            <a:noAutofit/>
          </a:bodyPr>
          <a:lstStyle/>
          <a:p>
            <a:r>
              <a:rPr lang="en-US" sz="4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Openness: transparency</a:t>
            </a:r>
          </a:p>
        </p:txBody>
      </p:sp>
    </p:spTree>
    <p:extLst>
      <p:ext uri="{BB962C8B-B14F-4D97-AF65-F5344CB8AC3E}">
        <p14:creationId xmlns:p14="http://schemas.microsoft.com/office/powerpoint/2010/main" val="3943231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2A2F90D-C0C3-95C2-8275-E6738B3AD85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3433" y="114300"/>
            <a:ext cx="5707939" cy="28321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0293456-16B4-055B-7EA7-9449B800CB2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3433" y="3048000"/>
            <a:ext cx="5707939" cy="36957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046F474-80A2-EA02-CED6-50E9CB36F0D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937192" y="114300"/>
            <a:ext cx="6131376" cy="4305300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E883BC14-36E8-65CA-2124-C935E832CC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9500" y="4953000"/>
            <a:ext cx="4216400" cy="928688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2F4A91"/>
                </a:solidFill>
              </a:rPr>
              <a:t>Openness: engagement</a:t>
            </a:r>
          </a:p>
        </p:txBody>
      </p:sp>
    </p:spTree>
    <p:extLst>
      <p:ext uri="{BB962C8B-B14F-4D97-AF65-F5344CB8AC3E}">
        <p14:creationId xmlns:p14="http://schemas.microsoft.com/office/powerpoint/2010/main" val="523393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https://s3.amazonaws.com/participedia.prod/ecdcff4a-ac03-49d7-b80f-09c4000c1fba_image.jpg">
            <a:extLst>
              <a:ext uri="{FF2B5EF4-FFF2-40B4-BE49-F238E27FC236}">
                <a16:creationId xmlns:a16="http://schemas.microsoft.com/office/drawing/2014/main" id="{7D80B360-09C9-8E24-F08E-A49E8511EE6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294" b="-2"/>
          <a:stretch>
            <a:fillRect/>
          </a:stretch>
        </p:blipFill>
        <p:spPr>
          <a:xfrm>
            <a:off x="321734" y="321733"/>
            <a:ext cx="5674894" cy="303084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6355162-C738-A63B-F6E9-3E698DE6D6A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21735" y="3524289"/>
            <a:ext cx="2676579" cy="301197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03CD345-F04E-C4AC-40BF-CF3A95AF8BC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178305" y="3505425"/>
            <a:ext cx="2837076" cy="303084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885243C-F803-BC21-4AD9-1846E387F9B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6645" r="2" b="2"/>
          <a:stretch>
            <a:fillRect/>
          </a:stretch>
        </p:blipFill>
        <p:spPr>
          <a:xfrm>
            <a:off x="6195373" y="321732"/>
            <a:ext cx="5674892" cy="6231467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288EB408-F857-08E0-AC03-9B9237630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8500" y="4914900"/>
            <a:ext cx="4521200" cy="92868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Openness:</a:t>
            </a:r>
            <a:r>
              <a:rPr lang="en-US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0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active</a:t>
            </a:r>
            <a:r>
              <a:rPr lang="en-US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engagement</a:t>
            </a:r>
          </a:p>
        </p:txBody>
      </p:sp>
    </p:spTree>
    <p:extLst>
      <p:ext uri="{BB962C8B-B14F-4D97-AF65-F5344CB8AC3E}">
        <p14:creationId xmlns:p14="http://schemas.microsoft.com/office/powerpoint/2010/main" val="2802971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" name="Rectangle 3">
            <a:extLst>
              <a:ext uri="{FF2B5EF4-FFF2-40B4-BE49-F238E27FC236}">
                <a16:creationId xmlns:a16="http://schemas.microsoft.com/office/drawing/2014/main" id="{DAF18B23-6351-FCF8-3461-5AC747F46C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656FDE-1E7E-1E86-58C3-BE0A9FF07AE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0474" r="-3" b="18104"/>
          <a:stretch>
            <a:fillRect/>
          </a:stretch>
        </p:blipFill>
        <p:spPr>
          <a:xfrm>
            <a:off x="20" y="10"/>
            <a:ext cx="7215381" cy="2969294"/>
          </a:xfrm>
          <a:custGeom>
            <a:avLst/>
            <a:gdLst/>
            <a:ahLst/>
            <a:cxnLst/>
            <a:rect l="l" t="t" r="r" b="b"/>
            <a:pathLst>
              <a:path w="7215401" h="2969304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5840224" y="2969304"/>
                </a:lnTo>
                <a:lnTo>
                  <a:pt x="0" y="2969304"/>
                </a:lnTo>
                <a:close/>
              </a:path>
            </a:pathLst>
          </a:custGeom>
        </p:spPr>
      </p:pic>
      <p:pic>
        <p:nvPicPr>
          <p:cNvPr id="6" name="Picture 5" descr="Best of the 'Burbs - Baltimore Magazine">
            <a:extLst>
              <a:ext uri="{FF2B5EF4-FFF2-40B4-BE49-F238E27FC236}">
                <a16:creationId xmlns:a16="http://schemas.microsoft.com/office/drawing/2014/main" id="{89A9936D-CCF8-FDE8-66D8-B8028589286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/>
          <a:stretch>
            <a:fillRect/>
          </a:stretch>
        </p:blipFill>
        <p:spPr>
          <a:xfrm>
            <a:off x="5622233" y="10"/>
            <a:ext cx="6569769" cy="3750724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7" name="Picture 6" descr="undefined">
            <a:extLst>
              <a:ext uri="{FF2B5EF4-FFF2-40B4-BE49-F238E27FC236}">
                <a16:creationId xmlns:a16="http://schemas.microsoft.com/office/drawing/2014/main" id="{F3A67A48-47F3-2EED-EE8A-6764E765A80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182011" y="3887894"/>
            <a:ext cx="8009991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BD15B38-9C25-F721-F178-96EFC05E281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>
            <a:fillRect/>
          </a:stretch>
        </p:blipFill>
        <p:spPr>
          <a:xfrm>
            <a:off x="1" y="3106464"/>
            <a:ext cx="6209553" cy="3751536"/>
          </a:xfrm>
          <a:custGeom>
            <a:avLst/>
            <a:gdLst/>
            <a:ahLst/>
            <a:cxnLst/>
            <a:rect l="l" t="t" r="r" b="b"/>
            <a:pathLst>
              <a:path w="6209553" h="3751536">
                <a:moveTo>
                  <a:pt x="0" y="0"/>
                </a:moveTo>
                <a:lnTo>
                  <a:pt x="5776701" y="0"/>
                </a:lnTo>
                <a:lnTo>
                  <a:pt x="4041567" y="3746529"/>
                </a:lnTo>
                <a:lnTo>
                  <a:pt x="6209553" y="3746529"/>
                </a:lnTo>
                <a:lnTo>
                  <a:pt x="6209553" y="3746530"/>
                </a:lnTo>
                <a:lnTo>
                  <a:pt x="1647632" y="3746530"/>
                </a:lnTo>
                <a:lnTo>
                  <a:pt x="1647632" y="3751536"/>
                </a:lnTo>
                <a:lnTo>
                  <a:pt x="0" y="3751536"/>
                </a:lnTo>
                <a:close/>
              </a:path>
            </a:pathLst>
          </a:cu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0712D347-EC96-A947-CDBA-6C33D5BCB2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06800"/>
            <a:ext cx="4216400" cy="1536700"/>
          </a:xfrm>
        </p:spPr>
        <p:txBody>
          <a:bodyPr>
            <a:noAutofit/>
          </a:bodyPr>
          <a:lstStyle/>
          <a:p>
            <a:r>
              <a:rPr lang="en-US" sz="4800" dirty="0"/>
              <a:t>Openness: </a:t>
            </a:r>
            <a:r>
              <a:rPr lang="en-US" sz="4800" b="1" dirty="0"/>
              <a:t>fairness</a:t>
            </a:r>
          </a:p>
        </p:txBody>
      </p:sp>
    </p:spTree>
    <p:extLst>
      <p:ext uri="{BB962C8B-B14F-4D97-AF65-F5344CB8AC3E}">
        <p14:creationId xmlns:p14="http://schemas.microsoft.com/office/powerpoint/2010/main" val="2180686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0111C11-E46E-BDEF-E701-C7BC6928CB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5DCF7D-086B-CDEA-B718-2705686809B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746" r="-2" b="-2"/>
          <a:stretch>
            <a:fillRect/>
          </a:stretch>
        </p:blipFill>
        <p:spPr>
          <a:xfrm>
            <a:off x="196731" y="170552"/>
            <a:ext cx="3794884" cy="65157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934D955-0BF0-24B8-C5EF-AD29317743A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2013" b="-2"/>
          <a:stretch>
            <a:fillRect/>
          </a:stretch>
        </p:blipFill>
        <p:spPr>
          <a:xfrm>
            <a:off x="4182644" y="170552"/>
            <a:ext cx="3826711" cy="65157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D8D87F-98D8-E88B-2B67-44BEC7EB96B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179442" y="170552"/>
            <a:ext cx="3826711" cy="20661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C960152-6F5B-63CB-B1DD-FBC9CC7D902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179442" y="2397981"/>
            <a:ext cx="3826711" cy="2051618"/>
          </a:xfrm>
          <a:prstGeom prst="rect">
            <a:avLst/>
          </a:prstGeom>
        </p:spPr>
      </p:pic>
      <p:pic>
        <p:nvPicPr>
          <p:cNvPr id="9" name="Picture 2" descr="Do you really need 8 glasses of water per day? - CNN">
            <a:extLst>
              <a:ext uri="{FF2B5EF4-FFF2-40B4-BE49-F238E27FC236}">
                <a16:creationId xmlns:a16="http://schemas.microsoft.com/office/drawing/2014/main" id="{E76184A8-66B5-692F-F2D5-E25AD37400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79442" y="4631735"/>
            <a:ext cx="3826711" cy="2055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B8DBAB94-8C00-31E7-EFE0-5BC8C6544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900" y="635000"/>
            <a:ext cx="4165600" cy="928688"/>
          </a:xfrm>
        </p:spPr>
        <p:txBody>
          <a:bodyPr>
            <a:normAutofit/>
          </a:bodyPr>
          <a:lstStyle/>
          <a:p>
            <a:r>
              <a:rPr lang="en-US" sz="60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Everyone</a:t>
            </a:r>
          </a:p>
        </p:txBody>
      </p:sp>
    </p:spTree>
    <p:extLst>
      <p:ext uri="{BB962C8B-B14F-4D97-AF65-F5344CB8AC3E}">
        <p14:creationId xmlns:p14="http://schemas.microsoft.com/office/powerpoint/2010/main" val="444751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C29E181-445C-F523-63FD-25426A722FFB}"/>
              </a:ext>
            </a:extLst>
          </p:cNvPr>
          <p:cNvSpPr txBox="1">
            <a:spLocks/>
          </p:cNvSpPr>
          <p:nvPr/>
        </p:nvSpPr>
        <p:spPr>
          <a:xfrm>
            <a:off x="6822218" y="1524000"/>
            <a:ext cx="5075583" cy="20540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dirty="0">
                <a:solidFill>
                  <a:srgbClr val="2F4A91"/>
                </a:solidFill>
                <a:latin typeface="Candara" panose="020E0502030303020204" pitchFamily="34" charset="0"/>
              </a:rPr>
              <a:t>Justice is in the tails of the distribution</a:t>
            </a:r>
            <a:endParaRPr lang="en-US" sz="6000" dirty="0">
              <a:solidFill>
                <a:srgbClr val="2F4A91"/>
              </a:solidFill>
              <a:latin typeface="Candara" panose="020E0502030303020204" pitchFamily="34" charset="0"/>
            </a:endParaRPr>
          </a:p>
        </p:txBody>
      </p:sp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C658324D-B6B9-02B7-DF55-B1C5BC3CE6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5382" y="447674"/>
            <a:ext cx="11465087" cy="6776761"/>
          </a:xfrm>
          <a:prstGeom prst="rect">
            <a:avLst/>
          </a:prstGeom>
        </p:spPr>
      </p:pic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D06CF487-4C67-ADBA-F1CF-A4BBE266A3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5382" y="447674"/>
            <a:ext cx="11465087" cy="677676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B06627B-CC0C-0B72-0950-D178AE6EE91E}"/>
              </a:ext>
            </a:extLst>
          </p:cNvPr>
          <p:cNvSpPr/>
          <p:nvPr/>
        </p:nvSpPr>
        <p:spPr>
          <a:xfrm>
            <a:off x="4150341" y="5009322"/>
            <a:ext cx="1757238" cy="731520"/>
          </a:xfrm>
          <a:prstGeom prst="rect">
            <a:avLst/>
          </a:prstGeom>
          <a:solidFill>
            <a:srgbClr val="E3E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867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11F54BA-02AC-855D-79C3-EA26B4E66B2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800" b="6241"/>
          <a:stretch>
            <a:fillRect/>
          </a:stretch>
        </p:blipFill>
        <p:spPr>
          <a:xfrm>
            <a:off x="0" y="0"/>
            <a:ext cx="12211050" cy="69977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3CB59218-DDA3-D93C-1F78-E59CD73EC378}"/>
              </a:ext>
            </a:extLst>
          </p:cNvPr>
          <p:cNvSpPr txBox="1">
            <a:spLocks/>
          </p:cNvSpPr>
          <p:nvPr/>
        </p:nvSpPr>
        <p:spPr>
          <a:xfrm>
            <a:off x="624618" y="863600"/>
            <a:ext cx="7947882" cy="20540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dirty="0">
                <a:latin typeface="Candara" panose="020E0502030303020204" pitchFamily="34" charset="0"/>
              </a:rPr>
              <a:t>If you want something to count, find a way to count it.</a:t>
            </a:r>
            <a:endParaRPr lang="en-US" sz="6000" dirty="0">
              <a:latin typeface="Candara" panose="020E050203030302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91E8601-6C73-EEC0-BEB9-3C97FEF87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0" y="5067300"/>
            <a:ext cx="5461000" cy="928688"/>
          </a:xfrm>
        </p:spPr>
        <p:txBody>
          <a:bodyPr>
            <a:normAutofit/>
          </a:bodyPr>
          <a:lstStyle/>
          <a:p>
            <a:r>
              <a:rPr lang="en-US" sz="60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Measurement</a:t>
            </a:r>
          </a:p>
        </p:txBody>
      </p:sp>
    </p:spTree>
    <p:extLst>
      <p:ext uri="{BB962C8B-B14F-4D97-AF65-F5344CB8AC3E}">
        <p14:creationId xmlns:p14="http://schemas.microsoft.com/office/powerpoint/2010/main" val="1753703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245A32E-99C2-7FC6-35D1-5294BF543375}"/>
              </a:ext>
            </a:extLst>
          </p:cNvPr>
          <p:cNvSpPr/>
          <p:nvPr/>
        </p:nvSpPr>
        <p:spPr>
          <a:xfrm>
            <a:off x="0" y="10886"/>
            <a:ext cx="12192000" cy="68471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8BCCEC-0258-A0EF-7DDC-A73E6A9FEC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64585" y="1968500"/>
            <a:ext cx="5347932" cy="45811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5EF55AB-D6B5-7E36-F57D-C871CED9D9C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77988" y="2053332"/>
            <a:ext cx="5298679" cy="45811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A1F762B-7DFB-74C7-8397-C21F0DBAE4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500" y="166476"/>
            <a:ext cx="1066800" cy="14287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B78F0C1-B808-D673-3BA0-80A224377FD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0170" y="765274"/>
            <a:ext cx="1311259" cy="178974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4A6022D4-71A9-D49F-ECB8-B6CC0B4B8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6400" y="787400"/>
            <a:ext cx="8585200" cy="928688"/>
          </a:xfrm>
        </p:spPr>
        <p:txBody>
          <a:bodyPr>
            <a:normAutofit fontScale="90000"/>
          </a:bodyPr>
          <a:lstStyle/>
          <a:p>
            <a:r>
              <a:rPr lang="en-US" dirty="0"/>
              <a:t>Drinking water &amp; environmental justice</a:t>
            </a:r>
            <a:br>
              <a:rPr lang="en-US" dirty="0"/>
            </a:br>
            <a:r>
              <a:rPr lang="en-US" sz="2200" dirty="0"/>
              <a:t>Switzer &amp; Teodoro (2017)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293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06FC8A-E15D-87B3-0013-09E336F479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809B2B2D-CF5C-D72D-F556-377145874ABA}"/>
              </a:ext>
            </a:extLst>
          </p:cNvPr>
          <p:cNvSpPr/>
          <p:nvPr/>
        </p:nvSpPr>
        <p:spPr>
          <a:xfrm>
            <a:off x="0" y="10886"/>
            <a:ext cx="12192000" cy="68471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71A8778-99F7-5709-CC11-4534A5E257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6400" y="787400"/>
            <a:ext cx="8585200" cy="928688"/>
          </a:xfrm>
        </p:spPr>
        <p:txBody>
          <a:bodyPr>
            <a:normAutofit fontScale="90000"/>
          </a:bodyPr>
          <a:lstStyle/>
          <a:p>
            <a:r>
              <a:rPr lang="en-US" dirty="0"/>
              <a:t>Household Affordability</a:t>
            </a:r>
            <a:br>
              <a:rPr lang="en-US" dirty="0"/>
            </a:br>
            <a:r>
              <a:rPr lang="en-US" sz="2200" dirty="0"/>
              <a:t>Teodoro (2018)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49AE453-919E-7F39-6B12-D557CF44E2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492" y="183272"/>
            <a:ext cx="1162484" cy="153281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29AB4B1-5152-763B-5725-431A43EB54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0170" y="765274"/>
            <a:ext cx="1311259" cy="171368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509490A-6D35-60D2-1895-850152AA088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772" t="2036" r="4686" b="4562"/>
          <a:stretch>
            <a:fillRect/>
          </a:stretch>
        </p:blipFill>
        <p:spPr>
          <a:xfrm>
            <a:off x="2833004" y="2478960"/>
            <a:ext cx="3419154" cy="404158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7C4D3C7-25BF-1788-7A42-DC9AFCAD313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315" t="2133" r="2091" b="5609"/>
          <a:stretch>
            <a:fillRect/>
          </a:stretch>
        </p:blipFill>
        <p:spPr>
          <a:xfrm>
            <a:off x="6881491" y="2517392"/>
            <a:ext cx="3840938" cy="4003150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6B855E7E-80FB-D3F9-2730-A16157DB24C7}"/>
              </a:ext>
            </a:extLst>
          </p:cNvPr>
          <p:cNvSpPr txBox="1">
            <a:spLocks/>
          </p:cNvSpPr>
          <p:nvPr/>
        </p:nvSpPr>
        <p:spPr>
          <a:xfrm>
            <a:off x="3311763" y="1698316"/>
            <a:ext cx="2903977" cy="7913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dirty="0">
                <a:solidFill>
                  <a:srgbClr val="4C82BE"/>
                </a:solidFill>
                <a:latin typeface="Candara" panose="020E0502030303020204" pitchFamily="34" charset="0"/>
              </a:rPr>
              <a:t>AR</a:t>
            </a:r>
            <a:r>
              <a:rPr lang="en-US" baseline="-25000" dirty="0">
                <a:solidFill>
                  <a:srgbClr val="4C82BE"/>
                </a:solidFill>
                <a:latin typeface="Candara" panose="020E0502030303020204" pitchFamily="34" charset="0"/>
              </a:rPr>
              <a:t>20</a:t>
            </a:r>
            <a:endParaRPr lang="en-US" sz="6000" baseline="-25000" dirty="0">
              <a:solidFill>
                <a:srgbClr val="4C82BE"/>
              </a:solidFill>
              <a:latin typeface="Candara" panose="020E0502030303020204" pitchFamily="34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0A417105-51ED-5979-3B74-A5458A2F53C3}"/>
              </a:ext>
            </a:extLst>
          </p:cNvPr>
          <p:cNvSpPr txBox="1">
            <a:spLocks/>
          </p:cNvSpPr>
          <p:nvPr/>
        </p:nvSpPr>
        <p:spPr>
          <a:xfrm>
            <a:off x="6581103" y="1720089"/>
            <a:ext cx="3978040" cy="7913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2800" dirty="0" err="1">
                <a:solidFill>
                  <a:srgbClr val="128641"/>
                </a:solidFill>
                <a:latin typeface="Candara" panose="020E0502030303020204" pitchFamily="34" charset="0"/>
              </a:rPr>
              <a:t>Hrs</a:t>
            </a:r>
            <a:r>
              <a:rPr lang="en-US" sz="2800" dirty="0">
                <a:solidFill>
                  <a:srgbClr val="128641"/>
                </a:solidFill>
                <a:latin typeface="Candara" panose="020E0502030303020204" pitchFamily="34" charset="0"/>
              </a:rPr>
              <a:t> at minimum wage</a:t>
            </a:r>
            <a:endParaRPr lang="en-US" sz="4000" baseline="-25000" dirty="0">
              <a:solidFill>
                <a:srgbClr val="128641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3686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1058039" y="3740315"/>
            <a:ext cx="1034685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45720" rIns="45720">
            <a:spAutoFit/>
          </a:bodyPr>
          <a:lstStyle/>
          <a:p>
            <a:pPr algn="ctr"/>
            <a:r>
              <a:rPr lang="en-US" altLang="en-US" sz="2800" b="0" dirty="0">
                <a:latin typeface="Candara" panose="020E0502030303020204" pitchFamily="34" charset="0"/>
              </a:rPr>
              <a:t>(Household income –</a:t>
            </a:r>
            <a:r>
              <a:rPr lang="en-US" altLang="en-US" sz="2800" dirty="0">
                <a:latin typeface="Candara" panose="020E0502030303020204" pitchFamily="34" charset="0"/>
              </a:rPr>
              <a:t> non-water essential expense</a:t>
            </a:r>
            <a:r>
              <a:rPr lang="en-US" altLang="en-US" sz="2800" b="0" dirty="0">
                <a:latin typeface="Candara" panose="020E0502030303020204" pitchFamily="34" charset="0"/>
              </a:rPr>
              <a:t>s)</a:t>
            </a: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229376" y="1727197"/>
            <a:ext cx="11751733" cy="453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60000"/>
              </a:lnSpc>
            </a:pPr>
            <a:r>
              <a:rPr lang="en-US" altLang="en-US" sz="3500" i="1" dirty="0">
                <a:latin typeface="Candara" panose="020E0502030303020204" pitchFamily="34" charset="0"/>
              </a:rPr>
              <a:t>Price of </a:t>
            </a:r>
            <a:r>
              <a:rPr lang="en-US" altLang="en-US" sz="3500" i="1" dirty="0">
                <a:solidFill>
                  <a:schemeClr val="tx2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Basic</a:t>
            </a:r>
            <a:r>
              <a:rPr lang="en-US" altLang="en-US" sz="3500" b="0" i="1" dirty="0">
                <a:latin typeface="Candara" panose="020E0502030303020204" pitchFamily="34" charset="0"/>
              </a:rPr>
              <a:t> water &amp; sewer as % </a:t>
            </a:r>
            <a:r>
              <a:rPr lang="en-US" altLang="en-US" sz="3500" i="1" dirty="0">
                <a:solidFill>
                  <a:schemeClr val="tx2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discretionary</a:t>
            </a:r>
            <a:r>
              <a:rPr lang="en-US" altLang="en-US" sz="3500" b="0" i="1" dirty="0">
                <a:latin typeface="Candara" panose="020E0502030303020204" pitchFamily="34" charset="0"/>
              </a:rPr>
              <a:t> income</a:t>
            </a: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499532" y="245535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dirty="0">
                <a:solidFill>
                  <a:schemeClr val="tx2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Affordability Ratio (AR)</a:t>
            </a:r>
          </a:p>
        </p:txBody>
      </p:sp>
      <p:sp>
        <p:nvSpPr>
          <p:cNvPr id="12" name="Rectangular Callout 11"/>
          <p:cNvSpPr/>
          <p:nvPr/>
        </p:nvSpPr>
        <p:spPr>
          <a:xfrm>
            <a:off x="6853560" y="4767308"/>
            <a:ext cx="3559946" cy="1562470"/>
          </a:xfrm>
          <a:prstGeom prst="wedgeRectCallout">
            <a:avLst>
              <a:gd name="adj1" fmla="val -21082"/>
              <a:gd name="adj2" fmla="val -8522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986726" y="4873839"/>
            <a:ext cx="331137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tx2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Taxes, Housing, health care, food, home energy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05A58A3-9208-458F-F536-BB59D16599BF}"/>
              </a:ext>
            </a:extLst>
          </p:cNvPr>
          <p:cNvGrpSpPr/>
          <p:nvPr/>
        </p:nvGrpSpPr>
        <p:grpSpPr>
          <a:xfrm>
            <a:off x="605367" y="3084678"/>
            <a:ext cx="11252203" cy="549275"/>
            <a:chOff x="605367" y="3084678"/>
            <a:chExt cx="11252203" cy="549275"/>
          </a:xfrm>
        </p:grpSpPr>
        <p:sp>
          <p:nvSpPr>
            <p:cNvPr id="7" name="Text Box 5"/>
            <p:cNvSpPr txBox="1">
              <a:spLocks noChangeArrowheads="1"/>
            </p:cNvSpPr>
            <p:nvPr/>
          </p:nvSpPr>
          <p:spPr bwMode="auto">
            <a:xfrm>
              <a:off x="605367" y="3084678"/>
              <a:ext cx="11154358" cy="523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45720" rIns="45720">
              <a:spAutoFit/>
            </a:bodyPr>
            <a:lstStyle/>
            <a:p>
              <a:pPr algn="ctr"/>
              <a:r>
                <a:rPr lang="en-US" altLang="en-US" sz="2800" b="0" dirty="0">
                  <a:latin typeface="Candara" panose="020E0502030303020204" pitchFamily="34" charset="0"/>
                </a:rPr>
                <a:t>(Price of basic per capita water + sewer service) x Household size</a:t>
              </a:r>
            </a:p>
          </p:txBody>
        </p:sp>
        <p:sp>
          <p:nvSpPr>
            <p:cNvPr id="2" name="Line 7">
              <a:extLst>
                <a:ext uri="{FF2B5EF4-FFF2-40B4-BE49-F238E27FC236}">
                  <a16:creationId xmlns:a16="http://schemas.microsoft.com/office/drawing/2014/main" id="{7DC10E1E-7C6E-7BC1-AC24-0F8F36307DE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05367" y="3633953"/>
              <a:ext cx="11252203" cy="0"/>
            </a:xfrm>
            <a:prstGeom prst="line">
              <a:avLst/>
            </a:prstGeom>
            <a:noFill/>
            <a:ln w="3810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en-US" sz="2400">
                <a:latin typeface="Candara" panose="020E0502030303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32259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367C82-39FF-5FB2-23E4-5926960C50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294" y="377190"/>
            <a:ext cx="3171642" cy="41148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4F530DC-B11D-DAA9-DA9E-24C0CD83C0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2317" y="1858083"/>
            <a:ext cx="3205258" cy="41148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23BEF6CD-E83D-3FB9-2744-7FD7065A6DB6}"/>
              </a:ext>
            </a:extLst>
          </p:cNvPr>
          <p:cNvSpPr txBox="1">
            <a:spLocks/>
          </p:cNvSpPr>
          <p:nvPr/>
        </p:nvSpPr>
        <p:spPr>
          <a:xfrm>
            <a:off x="7119258" y="484819"/>
            <a:ext cx="4409642" cy="1194106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andara" panose="020E0502030303020204" pitchFamily="34" charset="0"/>
                <a:ea typeface="+mj-ea"/>
                <a:cs typeface="+mj-cs"/>
              </a:defRPr>
            </a:lvl1pPr>
          </a:lstStyle>
          <a:p>
            <a:pPr algn="r"/>
            <a:r>
              <a:rPr lang="en-US" sz="5000" dirty="0"/>
              <a:t>Past work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07B973-2BB8-C189-B157-4700B32D621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6892" y="1227382"/>
            <a:ext cx="3332366" cy="428356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D785F4D-B5FA-DB6E-8DBB-A16156AA65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6500" y="2858400"/>
            <a:ext cx="4017977" cy="311448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529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499532" y="245535"/>
            <a:ext cx="8229600" cy="1143000"/>
          </a:xfrm>
        </p:spPr>
        <p:txBody>
          <a:bodyPr/>
          <a:lstStyle/>
          <a:p>
            <a:r>
              <a:rPr lang="en-US" altLang="en-US" dirty="0">
                <a:solidFill>
                  <a:schemeClr val="tx2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Affordability Ratio (AR)</a:t>
            </a: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1058039" y="3740315"/>
            <a:ext cx="1034685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45720" rIns="45720">
            <a:spAutoFit/>
          </a:bodyPr>
          <a:lstStyle/>
          <a:p>
            <a:pPr algn="ctr"/>
            <a:r>
              <a:rPr lang="en-US" altLang="en-US" sz="2800" b="0" dirty="0">
                <a:latin typeface="Candara" panose="020E0502030303020204" pitchFamily="34" charset="0"/>
              </a:rPr>
              <a:t>(Household income – </a:t>
            </a:r>
            <a:r>
              <a:rPr lang="en-US" altLang="en-US" sz="2800" dirty="0">
                <a:latin typeface="Candara" panose="020E0502030303020204" pitchFamily="34" charset="0"/>
              </a:rPr>
              <a:t>non-water essential expenses)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605367" y="3084678"/>
            <a:ext cx="11154358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>
            <a:spAutoFit/>
          </a:bodyPr>
          <a:lstStyle/>
          <a:p>
            <a:pPr algn="ctr"/>
            <a:r>
              <a:rPr lang="en-US" altLang="en-US" sz="2800" b="0" dirty="0">
                <a:latin typeface="Candara" panose="020E0502030303020204" pitchFamily="34" charset="0"/>
              </a:rPr>
              <a:t>(Price of basic per capita water + sewer service) x Household size</a:t>
            </a:r>
          </a:p>
        </p:txBody>
      </p:sp>
      <p:sp>
        <p:nvSpPr>
          <p:cNvPr id="8" name="Line 7"/>
          <p:cNvSpPr>
            <a:spLocks noChangeShapeType="1"/>
          </p:cNvSpPr>
          <p:nvPr/>
        </p:nvSpPr>
        <p:spPr bwMode="auto">
          <a:xfrm flipV="1">
            <a:off x="605367" y="3633953"/>
            <a:ext cx="11252203" cy="0"/>
          </a:xfrm>
          <a:prstGeom prst="line">
            <a:avLst/>
          </a:prstGeom>
          <a:noFill/>
          <a:ln w="3810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en-US" sz="2400">
              <a:latin typeface="Candara" panose="020E0502030303020204" pitchFamily="34" charset="0"/>
            </a:endParaRP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0" y="4538133"/>
            <a:ext cx="12293600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4400" i="1" dirty="0">
                <a:latin typeface="Candara" panose="020E0502030303020204" pitchFamily="34" charset="0"/>
              </a:rPr>
              <a:t>Affordability Ratio, 20</a:t>
            </a:r>
            <a:r>
              <a:rPr lang="en-US" altLang="en-US" sz="4400" i="1" baseline="30000" dirty="0">
                <a:latin typeface="Candara" panose="020E0502030303020204" pitchFamily="34" charset="0"/>
              </a:rPr>
              <a:t>th</a:t>
            </a:r>
            <a:r>
              <a:rPr lang="en-US" altLang="en-US" sz="4400" i="1" dirty="0">
                <a:latin typeface="Candara" panose="020E0502030303020204" pitchFamily="34" charset="0"/>
              </a:rPr>
              <a:t> income percentile</a:t>
            </a:r>
          </a:p>
          <a:p>
            <a:pPr algn="ctr"/>
            <a:r>
              <a:rPr lang="en-US" altLang="en-US" sz="4400" dirty="0">
                <a:solidFill>
                  <a:schemeClr val="tx2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(AR20)</a:t>
            </a:r>
          </a:p>
        </p:txBody>
      </p:sp>
      <p:sp>
        <p:nvSpPr>
          <p:cNvPr id="2" name="Text Box 8">
            <a:extLst>
              <a:ext uri="{FF2B5EF4-FFF2-40B4-BE49-F238E27FC236}">
                <a16:creationId xmlns:a16="http://schemas.microsoft.com/office/drawing/2014/main" id="{6DD86116-7B98-5647-6BF1-C38F36FC00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376" y="1727197"/>
            <a:ext cx="11751733" cy="453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60000"/>
              </a:lnSpc>
            </a:pPr>
            <a:r>
              <a:rPr lang="en-US" altLang="en-US" sz="3500" i="1" dirty="0">
                <a:latin typeface="Candara" panose="020E0502030303020204" pitchFamily="34" charset="0"/>
              </a:rPr>
              <a:t>Price of </a:t>
            </a:r>
            <a:r>
              <a:rPr lang="en-US" altLang="en-US" sz="3500" i="1" dirty="0">
                <a:solidFill>
                  <a:schemeClr val="tx2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Basic</a:t>
            </a:r>
            <a:r>
              <a:rPr lang="en-US" altLang="en-US" sz="3500" b="0" i="1" dirty="0">
                <a:latin typeface="Candara" panose="020E0502030303020204" pitchFamily="34" charset="0"/>
              </a:rPr>
              <a:t> water &amp; sewer as % </a:t>
            </a:r>
            <a:r>
              <a:rPr lang="en-US" altLang="en-US" sz="3500" i="1" dirty="0">
                <a:solidFill>
                  <a:schemeClr val="tx2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discretionary</a:t>
            </a:r>
            <a:r>
              <a:rPr lang="en-US" altLang="en-US" sz="3500" b="0" i="1" dirty="0">
                <a:latin typeface="Candara" panose="020E0502030303020204" pitchFamily="34" charset="0"/>
              </a:rPr>
              <a:t> income</a:t>
            </a:r>
          </a:p>
        </p:txBody>
      </p:sp>
    </p:spTree>
    <p:extLst>
      <p:ext uri="{BB962C8B-B14F-4D97-AF65-F5344CB8AC3E}">
        <p14:creationId xmlns:p14="http://schemas.microsoft.com/office/powerpoint/2010/main" val="2055019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499532" y="245535"/>
            <a:ext cx="8229600" cy="1143000"/>
          </a:xfrm>
        </p:spPr>
        <p:txBody>
          <a:bodyPr/>
          <a:lstStyle/>
          <a:p>
            <a:r>
              <a:rPr lang="en-US" altLang="en-US" dirty="0">
                <a:solidFill>
                  <a:schemeClr val="tx2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Hours at Minimum Wage (HM)</a:t>
            </a: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1058039" y="3705680"/>
            <a:ext cx="1034685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45720" rIns="45720">
            <a:spAutoFit/>
          </a:bodyPr>
          <a:lstStyle/>
          <a:p>
            <a:pPr algn="ctr"/>
            <a:r>
              <a:rPr lang="en-US" altLang="en-US" sz="2800" dirty="0">
                <a:latin typeface="Candara" panose="020E0502030303020204" pitchFamily="34" charset="0"/>
              </a:rPr>
              <a:t>Hourly minimum wage</a:t>
            </a:r>
            <a:endParaRPr lang="en-US" altLang="en-US" sz="2800" b="0" dirty="0">
              <a:latin typeface="Candara" panose="020E0502030303020204" pitchFamily="34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605367" y="3050043"/>
            <a:ext cx="11154358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>
            <a:spAutoFit/>
          </a:bodyPr>
          <a:lstStyle/>
          <a:p>
            <a:pPr algn="ctr"/>
            <a:r>
              <a:rPr lang="en-US" altLang="en-US" sz="2800" b="0" dirty="0">
                <a:latin typeface="Candara" panose="020E0502030303020204" pitchFamily="34" charset="0"/>
              </a:rPr>
              <a:t>(</a:t>
            </a:r>
            <a:r>
              <a:rPr lang="en-US" altLang="en-US" sz="2800" dirty="0">
                <a:latin typeface="Candara" panose="020E0502030303020204" pitchFamily="34" charset="0"/>
              </a:rPr>
              <a:t>Price</a:t>
            </a:r>
            <a:r>
              <a:rPr lang="en-US" altLang="en-US" sz="2800" b="0" dirty="0">
                <a:latin typeface="Candara" panose="020E0502030303020204" pitchFamily="34" charset="0"/>
              </a:rPr>
              <a:t> of basic per capita water + sewer service) x Household size</a:t>
            </a:r>
          </a:p>
        </p:txBody>
      </p:sp>
      <p:sp>
        <p:nvSpPr>
          <p:cNvPr id="8" name="Line 7"/>
          <p:cNvSpPr>
            <a:spLocks noChangeShapeType="1"/>
          </p:cNvSpPr>
          <p:nvPr/>
        </p:nvSpPr>
        <p:spPr bwMode="auto">
          <a:xfrm flipV="1">
            <a:off x="605367" y="3633953"/>
            <a:ext cx="11252203" cy="0"/>
          </a:xfrm>
          <a:prstGeom prst="line">
            <a:avLst/>
          </a:prstGeom>
          <a:noFill/>
          <a:ln w="38100">
            <a:solidFill>
              <a:srgbClr val="2F4A9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en-US" sz="2400">
              <a:solidFill>
                <a:schemeClr val="tx2">
                  <a:lumMod val="75000"/>
                  <a:lumOff val="25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431798" y="1727197"/>
            <a:ext cx="11751733" cy="453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60000"/>
              </a:lnSpc>
            </a:pPr>
            <a:r>
              <a:rPr lang="en-US" altLang="en-US" sz="3500" b="1" i="1" dirty="0">
                <a:solidFill>
                  <a:schemeClr val="tx2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Basic</a:t>
            </a:r>
            <a:r>
              <a:rPr lang="en-US" altLang="en-US" sz="3500" b="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 water &amp; sewer price in </a:t>
            </a:r>
            <a:r>
              <a:rPr lang="en-US" altLang="en-US" sz="3500" b="1" i="1" dirty="0">
                <a:solidFill>
                  <a:schemeClr val="tx2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hours at minimum wage</a:t>
            </a:r>
          </a:p>
        </p:txBody>
      </p:sp>
    </p:spTree>
    <p:extLst>
      <p:ext uri="{BB962C8B-B14F-4D97-AF65-F5344CB8AC3E}">
        <p14:creationId xmlns:p14="http://schemas.microsoft.com/office/powerpoint/2010/main" val="1963938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5979C8-802F-DCFC-F060-3FA59A7D89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1D586E5-7F47-8550-0F45-65E6AA03E52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5757465-CA96-2CEC-9401-00A3A32C6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6400" y="787400"/>
            <a:ext cx="8585200" cy="928688"/>
          </a:xfrm>
        </p:spPr>
        <p:txBody>
          <a:bodyPr>
            <a:normAutofit fontScale="90000"/>
          </a:bodyPr>
          <a:lstStyle/>
          <a:p>
            <a:r>
              <a:rPr lang="en-US" dirty="0"/>
              <a:t>Cost of Service Equity</a:t>
            </a:r>
            <a:br>
              <a:rPr lang="en-US" dirty="0"/>
            </a:br>
            <a:r>
              <a:rPr lang="en-US" sz="2200" dirty="0"/>
              <a:t>Teodoro (2005)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984CA8-D0CF-537A-3771-BB3580F915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338" y="183272"/>
            <a:ext cx="1177568" cy="15453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8905D01-6D8B-3611-450C-6232CC1F2D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0689" y="2158387"/>
            <a:ext cx="5060566" cy="384048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C4B10A0-47CC-7E82-6DBD-EC2DE076D7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8969" y="2158387"/>
            <a:ext cx="4748464" cy="3657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C3C3742-F1B1-117D-27D2-B8763A87B3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13308" y="765274"/>
            <a:ext cx="1267729" cy="177048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65216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701882-AF3C-C5F0-854D-BBDBD4AB3E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35B1AD8-D144-6C25-7AD1-5ABF14CEBC0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5256FF-5FEF-FAD1-49B8-79DEAB842C9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55917"/>
          <a:stretch>
            <a:fillRect/>
          </a:stretch>
        </p:blipFill>
        <p:spPr>
          <a:xfrm>
            <a:off x="2859118" y="1414498"/>
            <a:ext cx="4095865" cy="5030946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A5466DED-34CC-0BB0-D775-3D524CB1A8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6400" y="787400"/>
            <a:ext cx="8585200" cy="928688"/>
          </a:xfrm>
        </p:spPr>
        <p:txBody>
          <a:bodyPr>
            <a:normAutofit fontScale="90000"/>
          </a:bodyPr>
          <a:lstStyle/>
          <a:p>
            <a:r>
              <a:rPr lang="en-US" dirty="0"/>
              <a:t>Cost of Service Equity</a:t>
            </a:r>
            <a:br>
              <a:rPr lang="en-US" dirty="0"/>
            </a:br>
            <a:r>
              <a:rPr lang="en-US" sz="2200" dirty="0"/>
              <a:t>Teodoro (2005)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EED274-10D5-6011-F61B-8D8ADDE696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338" y="183272"/>
            <a:ext cx="1177568" cy="154536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20AD51E-CCA3-3695-891E-3DA6993A3E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3308" y="765274"/>
            <a:ext cx="1267729" cy="177048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6AAD5AF-E24C-5E24-8402-2F45CDF7E9B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6897"/>
          <a:stretch>
            <a:fillRect/>
          </a:stretch>
        </p:blipFill>
        <p:spPr>
          <a:xfrm>
            <a:off x="6911112" y="1407571"/>
            <a:ext cx="3075709" cy="5030946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E1007C9-6853-0523-E885-3944464AB1EC}"/>
              </a:ext>
            </a:extLst>
          </p:cNvPr>
          <p:cNvCxnSpPr/>
          <p:nvPr/>
        </p:nvCxnSpPr>
        <p:spPr>
          <a:xfrm>
            <a:off x="2909454" y="6438517"/>
            <a:ext cx="7040880" cy="692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5D1E92A1-584F-F713-7406-47ED3C56C6E9}"/>
              </a:ext>
            </a:extLst>
          </p:cNvPr>
          <p:cNvSpPr/>
          <p:nvPr/>
        </p:nvSpPr>
        <p:spPr>
          <a:xfrm>
            <a:off x="2886826" y="5313218"/>
            <a:ext cx="7091216" cy="401779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75FBAC0-E8DC-4C27-D644-F60F535D97F8}"/>
              </a:ext>
            </a:extLst>
          </p:cNvPr>
          <p:cNvSpPr/>
          <p:nvPr/>
        </p:nvSpPr>
        <p:spPr>
          <a:xfrm>
            <a:off x="2914537" y="4177147"/>
            <a:ext cx="7091216" cy="457205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6317B0EF-18E7-6128-110E-F27ABEDA5C3F}"/>
                  </a:ext>
                </a:extLst>
              </p14:cNvPr>
              <p14:cNvContentPartPr/>
              <p14:nvPr/>
            </p14:nvContentPartPr>
            <p14:xfrm>
              <a:off x="3158738" y="3684905"/>
              <a:ext cx="6301080" cy="72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6317B0EF-18E7-6128-110E-F27ABEDA5C3F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104738" y="3468905"/>
                <a:ext cx="6408720" cy="432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8231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1FD6938-410F-7F93-7CAD-3AC127C4E97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7BFBCF1-A0F7-3BAB-E9F4-EC8C63D6A71F}"/>
              </a:ext>
            </a:extLst>
          </p:cNvPr>
          <p:cNvSpPr txBox="1">
            <a:spLocks/>
          </p:cNvSpPr>
          <p:nvPr/>
        </p:nvSpPr>
        <p:spPr>
          <a:xfrm>
            <a:off x="333829" y="254001"/>
            <a:ext cx="8585200" cy="92868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Candara" panose="020E0502030303020204" pitchFamily="34" charset="0"/>
                <a:ea typeface="+mj-ea"/>
                <a:cs typeface="+mj-cs"/>
              </a:defRPr>
            </a:lvl1pPr>
          </a:lstStyle>
          <a:p>
            <a:r>
              <a:rPr lang="en-US"/>
              <a:t>Quality / Level of Service Equity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D53BAE-C8BB-D4A8-B8FE-29B5E37FE2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2812" y="1280160"/>
            <a:ext cx="8279188" cy="55778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0F2D0A4-5ECE-8C9C-0E5B-024F3E0029C2}"/>
              </a:ext>
            </a:extLst>
          </p:cNvPr>
          <p:cNvSpPr txBox="1">
            <a:spLocks/>
          </p:cNvSpPr>
          <p:nvPr/>
        </p:nvSpPr>
        <p:spPr>
          <a:xfrm>
            <a:off x="333829" y="1280160"/>
            <a:ext cx="3106882" cy="295933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Candara" panose="020E0502030303020204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en-US" sz="2600" dirty="0"/>
              <a:t>Population Served: 1,000,000 residents</a:t>
            </a:r>
          </a:p>
          <a:p>
            <a:pPr algn="l"/>
            <a:endParaRPr lang="en-US" sz="2600" dirty="0"/>
          </a:p>
          <a:p>
            <a:pPr algn="l"/>
            <a:r>
              <a:rPr lang="en-US" sz="2600" dirty="0"/>
              <a:t>2022 Main Breaks:</a:t>
            </a:r>
          </a:p>
          <a:p>
            <a:pPr algn="l"/>
            <a:r>
              <a:rPr lang="en-US" sz="2600" b="1" dirty="0"/>
              <a:t>1,600</a:t>
            </a:r>
          </a:p>
          <a:p>
            <a:pPr algn="l"/>
            <a:endParaRPr lang="en-US" sz="2600" dirty="0"/>
          </a:p>
          <a:p>
            <a:pPr algn="l"/>
            <a:r>
              <a:rPr lang="en-US" sz="2600" dirty="0"/>
              <a:t>Per 1,000: </a:t>
            </a:r>
            <a:r>
              <a:rPr lang="en-US" sz="2600" b="1" dirty="0"/>
              <a:t>1.6</a:t>
            </a:r>
          </a:p>
          <a:p>
            <a:pPr algn="l"/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2339262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D540F6-494F-1B2F-8614-111C9A1E9F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22B5C41-E036-130A-0FF5-AAB34B5B98C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280B980-4DD9-4AF2-8AE8-01118851A4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2812" y="1328895"/>
            <a:ext cx="8279185" cy="557784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980AF543-7B9A-4A1A-D24B-3AF6BC90D56C}"/>
              </a:ext>
            </a:extLst>
          </p:cNvPr>
          <p:cNvSpPr txBox="1">
            <a:spLocks/>
          </p:cNvSpPr>
          <p:nvPr/>
        </p:nvSpPr>
        <p:spPr>
          <a:xfrm>
            <a:off x="333829" y="254001"/>
            <a:ext cx="8585200" cy="92868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Candara" panose="020E0502030303020204" pitchFamily="34" charset="0"/>
                <a:ea typeface="+mj-ea"/>
                <a:cs typeface="+mj-cs"/>
              </a:defRPr>
            </a:lvl1pPr>
          </a:lstStyle>
          <a:p>
            <a:r>
              <a:rPr lang="en-US"/>
              <a:t>Quality / Level of Service Equity</a:t>
            </a:r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1AA7394-A24A-0A95-32F7-2B2F8F254E54}"/>
              </a:ext>
            </a:extLst>
          </p:cNvPr>
          <p:cNvSpPr txBox="1">
            <a:spLocks/>
          </p:cNvSpPr>
          <p:nvPr/>
        </p:nvSpPr>
        <p:spPr>
          <a:xfrm>
            <a:off x="333829" y="1280160"/>
            <a:ext cx="3106882" cy="295933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Candara" panose="020E0502030303020204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en-US" sz="2600" dirty="0"/>
              <a:t>Population Served: 1,000,000 residents</a:t>
            </a:r>
          </a:p>
          <a:p>
            <a:pPr algn="l"/>
            <a:endParaRPr lang="en-US" sz="2600" dirty="0"/>
          </a:p>
          <a:p>
            <a:pPr algn="l"/>
            <a:r>
              <a:rPr lang="en-US" sz="2600" dirty="0"/>
              <a:t>2026 Main Breaks:</a:t>
            </a:r>
          </a:p>
          <a:p>
            <a:pPr algn="l"/>
            <a:r>
              <a:rPr lang="en-US" sz="2600" b="1" dirty="0"/>
              <a:t>1,000</a:t>
            </a:r>
          </a:p>
          <a:p>
            <a:pPr algn="l"/>
            <a:endParaRPr lang="en-US" sz="2600" dirty="0"/>
          </a:p>
          <a:p>
            <a:pPr algn="l"/>
            <a:r>
              <a:rPr lang="en-US" sz="2600" dirty="0"/>
              <a:t>Per 1,000: </a:t>
            </a:r>
            <a:r>
              <a:rPr lang="en-US" sz="2600" b="1" dirty="0"/>
              <a:t>1.0</a:t>
            </a:r>
          </a:p>
          <a:p>
            <a:pPr algn="l"/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3296603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979281-BB08-6555-D7B0-991EE612CC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248E33F-9611-17E3-4817-73076B20B34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62836E6-0EEF-4E2B-2D5F-D406C7295D51}"/>
              </a:ext>
            </a:extLst>
          </p:cNvPr>
          <p:cNvSpPr txBox="1">
            <a:spLocks/>
          </p:cNvSpPr>
          <p:nvPr/>
        </p:nvSpPr>
        <p:spPr>
          <a:xfrm>
            <a:off x="333829" y="254001"/>
            <a:ext cx="8585200" cy="92868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Candara" panose="020E0502030303020204" pitchFamily="34" charset="0"/>
                <a:ea typeface="+mj-ea"/>
                <a:cs typeface="+mj-cs"/>
              </a:defRPr>
            </a:lvl1pPr>
          </a:lstStyle>
          <a:p>
            <a:r>
              <a:rPr lang="en-US"/>
              <a:t>Quality / Level of Service Equity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AED27A-C16D-0DF3-B8FB-A8C28C7C29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6429" y="1026159"/>
            <a:ext cx="8279185" cy="55778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3F56AE8-840E-A168-3741-421A4C5095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9402" y="4415034"/>
            <a:ext cx="1152686" cy="178142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E4AC097-3D88-310F-28D9-FFE4CBCEC59E}"/>
              </a:ext>
            </a:extLst>
          </p:cNvPr>
          <p:cNvSpPr txBox="1"/>
          <p:nvPr/>
        </p:nvSpPr>
        <p:spPr>
          <a:xfrm>
            <a:off x="3661190" y="3052566"/>
            <a:ext cx="11526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Main Breaks Per 1,000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DC98A2-D57A-A788-B42B-9A83A1D1FBCF}"/>
              </a:ext>
            </a:extLst>
          </p:cNvPr>
          <p:cNvSpPr txBox="1">
            <a:spLocks/>
          </p:cNvSpPr>
          <p:nvPr/>
        </p:nvSpPr>
        <p:spPr>
          <a:xfrm>
            <a:off x="333829" y="1733229"/>
            <a:ext cx="3106882" cy="194133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Candara" panose="020E0502030303020204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en-US" sz="2600" dirty="0"/>
              <a:t>Main Break Inequality by Block Group:</a:t>
            </a:r>
          </a:p>
          <a:p>
            <a:pPr algn="l"/>
            <a:endParaRPr lang="en-US" sz="2600" b="1" dirty="0"/>
          </a:p>
          <a:p>
            <a:pPr algn="l"/>
            <a:r>
              <a:rPr lang="en-US" sz="2600" b="1" dirty="0"/>
              <a:t>	.33</a:t>
            </a:r>
          </a:p>
          <a:p>
            <a:pPr algn="l"/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3569733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29F00A-AFBE-4B45-0381-D7EAECAD3E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263FE28-91C0-7D50-7516-E49BD317D5F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3BAFA56-7C89-F5D2-937D-57FBFB6FC869}"/>
              </a:ext>
            </a:extLst>
          </p:cNvPr>
          <p:cNvSpPr txBox="1">
            <a:spLocks/>
          </p:cNvSpPr>
          <p:nvPr/>
        </p:nvSpPr>
        <p:spPr>
          <a:xfrm>
            <a:off x="333829" y="254001"/>
            <a:ext cx="8585200" cy="92868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Candara" panose="020E0502030303020204" pitchFamily="34" charset="0"/>
                <a:ea typeface="+mj-ea"/>
                <a:cs typeface="+mj-cs"/>
              </a:defRPr>
            </a:lvl1pPr>
          </a:lstStyle>
          <a:p>
            <a:r>
              <a:rPr lang="en-US"/>
              <a:t>Quality / Level of Service Equity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12AEDC-217F-D408-EA2F-D64AD21DDA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6864" y="1024128"/>
            <a:ext cx="8279185" cy="55778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38DBCA5-7A83-9CCA-2D6A-6BBC849EEF02}"/>
              </a:ext>
            </a:extLst>
          </p:cNvPr>
          <p:cNvSpPr txBox="1"/>
          <p:nvPr/>
        </p:nvSpPr>
        <p:spPr>
          <a:xfrm>
            <a:off x="3661190" y="3052566"/>
            <a:ext cx="11526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Main Breaks Per 1,000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2EDDF4-F640-9278-1FE9-C689DC295E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9402" y="4415034"/>
            <a:ext cx="1152686" cy="178142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7062985E-A61E-F1AD-C75C-F11718BDAEE8}"/>
              </a:ext>
            </a:extLst>
          </p:cNvPr>
          <p:cNvSpPr txBox="1">
            <a:spLocks/>
          </p:cNvSpPr>
          <p:nvPr/>
        </p:nvSpPr>
        <p:spPr>
          <a:xfrm>
            <a:off x="333829" y="1733229"/>
            <a:ext cx="3106882" cy="194133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Candara" panose="020E0502030303020204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en-US" sz="2600" dirty="0"/>
              <a:t>Main Break Inequality by Block Group:</a:t>
            </a:r>
          </a:p>
          <a:p>
            <a:pPr algn="l"/>
            <a:endParaRPr lang="en-US" sz="2600" b="1" dirty="0"/>
          </a:p>
          <a:p>
            <a:pPr algn="l"/>
            <a:r>
              <a:rPr lang="en-US" sz="2600" b="1" dirty="0"/>
              <a:t>	.54</a:t>
            </a:r>
          </a:p>
          <a:p>
            <a:pPr algn="l"/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3563739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D624BA-B15C-429C-6ADB-D39A0B912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5155" y="2506907"/>
            <a:ext cx="8678106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dirty="0">
                <a:solidFill>
                  <a:srgbClr val="2F4A91"/>
                </a:solidFill>
              </a:rPr>
              <a:t>Hydrological citizenship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A661EE5-556A-27E2-7C6B-4611DEDA0B02}"/>
              </a:ext>
            </a:extLst>
          </p:cNvPr>
          <p:cNvSpPr txBox="1">
            <a:spLocks/>
          </p:cNvSpPr>
          <p:nvPr/>
        </p:nvSpPr>
        <p:spPr>
          <a:xfrm>
            <a:off x="596900" y="635000"/>
            <a:ext cx="4165600" cy="9286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andara" panose="020E0502030303020204" pitchFamily="34" charset="0"/>
                <a:ea typeface="+mj-ea"/>
                <a:cs typeface="+mj-cs"/>
              </a:defRPr>
            </a:lvl1pPr>
          </a:lstStyle>
          <a:p>
            <a:r>
              <a:rPr lang="en-US" sz="4000"/>
              <a:t>Everyone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098122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342FD55-971B-0196-6156-18481D240A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763"/>
            <a:ext cx="12192000" cy="67344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E544A4-B4F4-4C84-0558-505A97EA3323}"/>
              </a:ext>
            </a:extLst>
          </p:cNvPr>
          <p:cNvSpPr txBox="1">
            <a:spLocks/>
          </p:cNvSpPr>
          <p:nvPr/>
        </p:nvSpPr>
        <p:spPr>
          <a:xfrm>
            <a:off x="227692" y="428727"/>
            <a:ext cx="2983100" cy="1774146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Candara" panose="020E0502030303020204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/>
              <a:t>Gunpowder-Patapsco Watershed</a:t>
            </a:r>
          </a:p>
          <a:p>
            <a:pPr algn="l"/>
            <a:endParaRPr lang="en-US" sz="2400" dirty="0"/>
          </a:p>
          <a:p>
            <a:pPr algn="l"/>
            <a:r>
              <a:rPr lang="en-US" sz="2400" dirty="0"/>
              <a:t>Population: </a:t>
            </a:r>
          </a:p>
          <a:p>
            <a:pPr algn="l"/>
            <a:r>
              <a:rPr lang="en-US" sz="2400" b="1" dirty="0"/>
              <a:t>1.98 Million </a:t>
            </a:r>
          </a:p>
        </p:txBody>
      </p:sp>
    </p:spTree>
    <p:extLst>
      <p:ext uri="{BB962C8B-B14F-4D97-AF65-F5344CB8AC3E}">
        <p14:creationId xmlns:p14="http://schemas.microsoft.com/office/powerpoint/2010/main" val="3654185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ttps://news.maryland.gov/dgs/wp-content/uploads/sites/10/2023/01/unnamed.png">
            <a:extLst>
              <a:ext uri="{FF2B5EF4-FFF2-40B4-BE49-F238E27FC236}">
                <a16:creationId xmlns:a16="http://schemas.microsoft.com/office/drawing/2014/main" id="{465BBDAF-4F4C-A3CF-9130-662F8C79FE2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235075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E9F5F7E-CD6A-ACB2-593C-EB2C669F998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609" y="688340"/>
            <a:ext cx="2638154" cy="342305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A9F64DF-424D-0902-AFBC-89A5E4105A5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3218" y="1768342"/>
            <a:ext cx="2638154" cy="332131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C5C091D-7102-24FF-4413-9F71F5A3A0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6500" y="2785926"/>
            <a:ext cx="9499212" cy="3093815"/>
          </a:xfrm>
          <a:prstGeom prst="rect">
            <a:avLst/>
          </a:prstGeom>
          <a:ln>
            <a:solidFill>
              <a:schemeClr val="tx1"/>
            </a:solidFill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F2DAFB91-6263-A64F-C145-8D27A0E022CA}"/>
                  </a:ext>
                </a:extLst>
              </p14:cNvPr>
              <p14:cNvContentPartPr/>
              <p14:nvPr/>
            </p14:nvContentPartPr>
            <p14:xfrm>
              <a:off x="7141028" y="5318942"/>
              <a:ext cx="1737360" cy="45719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F2DAFB91-6263-A64F-C145-8D27A0E022C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087039" y="5211788"/>
                <a:ext cx="1844978" cy="25967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250E0FBF-DAB6-D321-B773-397EC250D403}"/>
                  </a:ext>
                </a:extLst>
              </p14:cNvPr>
              <p14:cNvContentPartPr/>
              <p14:nvPr/>
            </p14:nvContentPartPr>
            <p14:xfrm>
              <a:off x="5018160" y="4625606"/>
              <a:ext cx="6193080" cy="7848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250E0FBF-DAB6-D321-B773-397EC250D403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964520" y="4517606"/>
                <a:ext cx="6300720" cy="29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86B03B39-E460-9131-F04C-DB2C13FBC2B4}"/>
                  </a:ext>
                </a:extLst>
              </p14:cNvPr>
              <p14:cNvContentPartPr/>
              <p14:nvPr/>
            </p14:nvContentPartPr>
            <p14:xfrm>
              <a:off x="3265680" y="4865726"/>
              <a:ext cx="1567080" cy="4572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86B03B39-E460-9131-F04C-DB2C13FBC2B4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211680" y="4758086"/>
                <a:ext cx="1674720" cy="261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E45B9DB8-EEB7-61D1-F9E2-33DD5865F8A6}"/>
                  </a:ext>
                </a:extLst>
              </p14:cNvPr>
              <p14:cNvContentPartPr/>
              <p14:nvPr/>
            </p14:nvContentPartPr>
            <p14:xfrm>
              <a:off x="6934199" y="5536657"/>
              <a:ext cx="1737360" cy="45719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E45B9DB8-EEB7-61D1-F9E2-33DD5865F8A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880210" y="5429503"/>
                <a:ext cx="1844978" cy="259670"/>
              </a:xfrm>
              <a:prstGeom prst="rect">
                <a:avLst/>
              </a:prstGeom>
            </p:spPr>
          </p:pic>
        </mc:Fallback>
      </mc:AlternateContent>
      <p:sp>
        <p:nvSpPr>
          <p:cNvPr id="25" name="Title 1">
            <a:extLst>
              <a:ext uri="{FF2B5EF4-FFF2-40B4-BE49-F238E27FC236}">
                <a16:creationId xmlns:a16="http://schemas.microsoft.com/office/drawing/2014/main" id="{0D3A80C8-4FE8-5B07-3FE1-F0DC14E39AB8}"/>
              </a:ext>
            </a:extLst>
          </p:cNvPr>
          <p:cNvSpPr txBox="1">
            <a:spLocks/>
          </p:cNvSpPr>
          <p:nvPr/>
        </p:nvSpPr>
        <p:spPr>
          <a:xfrm>
            <a:off x="7119258" y="484819"/>
            <a:ext cx="4409642" cy="1194106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andara" panose="020E0502030303020204" pitchFamily="34" charset="0"/>
                <a:ea typeface="+mj-ea"/>
                <a:cs typeface="+mj-cs"/>
              </a:defRPr>
            </a:lvl1pPr>
          </a:lstStyle>
          <a:p>
            <a:pPr algn="r"/>
            <a:r>
              <a:rPr lang="en-US" sz="5000" dirty="0"/>
              <a:t>Present work</a:t>
            </a:r>
          </a:p>
        </p:txBody>
      </p:sp>
    </p:spTree>
    <p:extLst>
      <p:ext uri="{BB962C8B-B14F-4D97-AF65-F5344CB8AC3E}">
        <p14:creationId xmlns:p14="http://schemas.microsoft.com/office/powerpoint/2010/main" val="2885356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33CE52-271A-43F5-BB32-EBA10A5429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C87789-0C72-A738-5052-341C4DEF4B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763"/>
            <a:ext cx="12192000" cy="673447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2C26D13-2A90-44C5-26E1-D3A1917826AA}"/>
              </a:ext>
            </a:extLst>
          </p:cNvPr>
          <p:cNvSpPr txBox="1">
            <a:spLocks/>
          </p:cNvSpPr>
          <p:nvPr/>
        </p:nvSpPr>
        <p:spPr>
          <a:xfrm>
            <a:off x="227692" y="428727"/>
            <a:ext cx="2983100" cy="1774146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Candara" panose="020E0502030303020204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/>
              <a:t>Gunpowder-Patapsco Watershed</a:t>
            </a:r>
          </a:p>
          <a:p>
            <a:pPr algn="l"/>
            <a:endParaRPr lang="en-US" sz="2400" dirty="0"/>
          </a:p>
          <a:p>
            <a:pPr algn="l"/>
            <a:r>
              <a:rPr lang="en-US" sz="2400" dirty="0"/>
              <a:t>Baltimore Share: </a:t>
            </a:r>
          </a:p>
          <a:p>
            <a:pPr algn="l"/>
            <a:r>
              <a:rPr lang="en-US" sz="2400" b="1" dirty="0"/>
              <a:t>28.96%</a:t>
            </a:r>
          </a:p>
        </p:txBody>
      </p:sp>
    </p:spTree>
    <p:extLst>
      <p:ext uri="{BB962C8B-B14F-4D97-AF65-F5344CB8AC3E}">
        <p14:creationId xmlns:p14="http://schemas.microsoft.com/office/powerpoint/2010/main" val="533440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8DFCC5-2C62-9CFA-DD8A-0C479FD181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737B94-4AD9-FA5E-3AE9-88CCD32417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763"/>
            <a:ext cx="12192000" cy="67344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B1967EC-1C58-686C-7EBA-15F68185DE06}"/>
              </a:ext>
            </a:extLst>
          </p:cNvPr>
          <p:cNvSpPr txBox="1">
            <a:spLocks/>
          </p:cNvSpPr>
          <p:nvPr/>
        </p:nvSpPr>
        <p:spPr>
          <a:xfrm>
            <a:off x="227692" y="428727"/>
            <a:ext cx="2983100" cy="1774146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Candara" panose="020E0502030303020204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/>
              <a:t>Gunpowder-Patapsco Watershed</a:t>
            </a:r>
          </a:p>
          <a:p>
            <a:pPr algn="l"/>
            <a:endParaRPr lang="en-US" sz="2400" dirty="0"/>
          </a:p>
          <a:p>
            <a:pPr algn="l"/>
            <a:r>
              <a:rPr lang="en-US" sz="2400" dirty="0"/>
              <a:t>City/County Share:</a:t>
            </a:r>
          </a:p>
          <a:p>
            <a:pPr algn="l"/>
            <a:r>
              <a:rPr lang="en-US" sz="2400" b="1" dirty="0"/>
              <a:t>71.94%</a:t>
            </a:r>
          </a:p>
        </p:txBody>
      </p:sp>
    </p:spTree>
    <p:extLst>
      <p:ext uri="{BB962C8B-B14F-4D97-AF65-F5344CB8AC3E}">
        <p14:creationId xmlns:p14="http://schemas.microsoft.com/office/powerpoint/2010/main" val="770667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6496A9-DFD6-BD1E-36AF-C8C11D35BA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F92D3-896C-5880-51E3-1CFE88203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454" y="223608"/>
            <a:ext cx="9699171" cy="941161"/>
          </a:xfrm>
        </p:spPr>
        <p:txBody>
          <a:bodyPr>
            <a:noAutofit/>
          </a:bodyPr>
          <a:lstStyle/>
          <a:p>
            <a:r>
              <a:rPr lang="en-US" sz="4000" dirty="0"/>
              <a:t>Putting it all together</a:t>
            </a:r>
            <a:endParaRPr lang="en-US" sz="3600" dirty="0"/>
          </a:p>
        </p:txBody>
      </p:sp>
      <p:sp>
        <p:nvSpPr>
          <p:cNvPr id="21" name="Trapezoid 20">
            <a:extLst>
              <a:ext uri="{FF2B5EF4-FFF2-40B4-BE49-F238E27FC236}">
                <a16:creationId xmlns:a16="http://schemas.microsoft.com/office/drawing/2014/main" id="{3405EEFA-3F59-605B-32D4-E45FAA4C7C00}"/>
              </a:ext>
            </a:extLst>
          </p:cNvPr>
          <p:cNvSpPr/>
          <p:nvPr/>
        </p:nvSpPr>
        <p:spPr>
          <a:xfrm>
            <a:off x="1114878" y="4866823"/>
            <a:ext cx="9836150" cy="1828800"/>
          </a:xfrm>
          <a:prstGeom prst="trapezoid">
            <a:avLst>
              <a:gd name="adj" fmla="val 85868"/>
            </a:avLst>
          </a:prstGeom>
          <a:solidFill>
            <a:srgbClr val="2F4A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Candara" panose="020E0502030303020204" pitchFamily="34" charset="0"/>
            </a:endParaRPr>
          </a:p>
        </p:txBody>
      </p:sp>
      <p:sp>
        <p:nvSpPr>
          <p:cNvPr id="22" name="Trapezoid 21">
            <a:extLst>
              <a:ext uri="{FF2B5EF4-FFF2-40B4-BE49-F238E27FC236}">
                <a16:creationId xmlns:a16="http://schemas.microsoft.com/office/drawing/2014/main" id="{B0C5EE73-382F-EE49-FBC2-C3AB9846FB2A}"/>
              </a:ext>
            </a:extLst>
          </p:cNvPr>
          <p:cNvSpPr/>
          <p:nvPr/>
        </p:nvSpPr>
        <p:spPr>
          <a:xfrm>
            <a:off x="2793461" y="2885623"/>
            <a:ext cx="6478985" cy="1828800"/>
          </a:xfrm>
          <a:prstGeom prst="trapezoid">
            <a:avLst>
              <a:gd name="adj" fmla="val 85868"/>
            </a:avLst>
          </a:prstGeom>
          <a:solidFill>
            <a:srgbClr val="2F4A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Candara" panose="020E0502030303020204" pitchFamily="34" charset="0"/>
            </a:endParaRPr>
          </a:p>
        </p:txBody>
      </p:sp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89D28058-A454-9D3C-C5D7-9CAA5A0F5FA9}"/>
              </a:ext>
            </a:extLst>
          </p:cNvPr>
          <p:cNvSpPr/>
          <p:nvPr/>
        </p:nvSpPr>
        <p:spPr>
          <a:xfrm>
            <a:off x="4497047" y="904423"/>
            <a:ext cx="3071813" cy="1828800"/>
          </a:xfrm>
          <a:prstGeom prst="triangle">
            <a:avLst/>
          </a:prstGeom>
          <a:solidFill>
            <a:srgbClr val="2F4A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Candara" panose="020E0502030303020204" pitchFamily="34" charset="0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FAF4A6F-993B-4019-0DD7-186603A1A839}"/>
              </a:ext>
            </a:extLst>
          </p:cNvPr>
          <p:cNvCxnSpPr>
            <a:cxnSpLocks/>
          </p:cNvCxnSpPr>
          <p:nvPr/>
        </p:nvCxnSpPr>
        <p:spPr>
          <a:xfrm>
            <a:off x="6032953" y="2831648"/>
            <a:ext cx="0" cy="1882775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F634F984-CBE8-707A-78AF-DDC2290BFF6F}"/>
              </a:ext>
            </a:extLst>
          </p:cNvPr>
          <p:cNvSpPr txBox="1"/>
          <p:nvPr/>
        </p:nvSpPr>
        <p:spPr>
          <a:xfrm>
            <a:off x="3878729" y="3481726"/>
            <a:ext cx="20907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Excellence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F2149B6-C071-D9F2-32EE-7309073B2CCC}"/>
              </a:ext>
            </a:extLst>
          </p:cNvPr>
          <p:cNvSpPr txBox="1"/>
          <p:nvPr/>
        </p:nvSpPr>
        <p:spPr>
          <a:xfrm>
            <a:off x="6136154" y="3481726"/>
            <a:ext cx="20907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Openness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BD61D5D-C6B5-AD5B-B2C5-CBFEBE02272F}"/>
              </a:ext>
            </a:extLst>
          </p:cNvPr>
          <p:cNvSpPr txBox="1"/>
          <p:nvPr/>
        </p:nvSpPr>
        <p:spPr>
          <a:xfrm>
            <a:off x="4989737" y="1835407"/>
            <a:ext cx="20907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Equity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633A7C1-5D23-2A3C-B058-A782D1F31952}"/>
              </a:ext>
            </a:extLst>
          </p:cNvPr>
          <p:cNvSpPr txBox="1"/>
          <p:nvPr/>
        </p:nvSpPr>
        <p:spPr>
          <a:xfrm>
            <a:off x="3164338" y="5565780"/>
            <a:ext cx="57197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…for Everyone</a:t>
            </a:r>
          </a:p>
        </p:txBody>
      </p:sp>
    </p:spTree>
    <p:extLst>
      <p:ext uri="{BB962C8B-B14F-4D97-AF65-F5344CB8AC3E}">
        <p14:creationId xmlns:p14="http://schemas.microsoft.com/office/powerpoint/2010/main" val="328879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D150BD-5531-3794-618F-93B68BC790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D04E11-DA23-B54C-E564-1F00E63A2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8312" y="223608"/>
            <a:ext cx="9631017" cy="941161"/>
          </a:xfrm>
        </p:spPr>
        <p:txBody>
          <a:bodyPr>
            <a:noAutofit/>
          </a:bodyPr>
          <a:lstStyle/>
          <a:p>
            <a:r>
              <a:rPr lang="en-US" sz="3200" dirty="0"/>
              <a:t>Drinking Water Governance Framework</a:t>
            </a:r>
            <a:br>
              <a:rPr lang="en-US" sz="3200" dirty="0"/>
            </a:br>
            <a:r>
              <a:rPr lang="en-US" sz="2000" dirty="0"/>
              <a:t>Morales &amp; Teodoro (2026)</a:t>
            </a:r>
            <a:endParaRPr lang="en-US" sz="3600" dirty="0"/>
          </a:p>
        </p:txBody>
      </p:sp>
      <p:sp>
        <p:nvSpPr>
          <p:cNvPr id="21" name="Trapezoid 20">
            <a:extLst>
              <a:ext uri="{FF2B5EF4-FFF2-40B4-BE49-F238E27FC236}">
                <a16:creationId xmlns:a16="http://schemas.microsoft.com/office/drawing/2014/main" id="{CB6B90C8-94E3-A902-58CC-BDD2CE292D97}"/>
              </a:ext>
            </a:extLst>
          </p:cNvPr>
          <p:cNvSpPr/>
          <p:nvPr/>
        </p:nvSpPr>
        <p:spPr>
          <a:xfrm>
            <a:off x="1114878" y="4866823"/>
            <a:ext cx="9836150" cy="1828800"/>
          </a:xfrm>
          <a:prstGeom prst="trapezoid">
            <a:avLst>
              <a:gd name="adj" fmla="val 85868"/>
            </a:avLst>
          </a:prstGeom>
          <a:solidFill>
            <a:srgbClr val="2F4A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Candara" panose="020E0502030303020204" pitchFamily="34" charset="0"/>
            </a:endParaRPr>
          </a:p>
        </p:txBody>
      </p:sp>
      <p:sp>
        <p:nvSpPr>
          <p:cNvPr id="22" name="Trapezoid 21">
            <a:extLst>
              <a:ext uri="{FF2B5EF4-FFF2-40B4-BE49-F238E27FC236}">
                <a16:creationId xmlns:a16="http://schemas.microsoft.com/office/drawing/2014/main" id="{01B9CE20-5398-AD20-6D07-B9B10BCABB04}"/>
              </a:ext>
            </a:extLst>
          </p:cNvPr>
          <p:cNvSpPr/>
          <p:nvPr/>
        </p:nvSpPr>
        <p:spPr>
          <a:xfrm>
            <a:off x="2793461" y="2885623"/>
            <a:ext cx="6478985" cy="1828800"/>
          </a:xfrm>
          <a:prstGeom prst="trapezoid">
            <a:avLst>
              <a:gd name="adj" fmla="val 85868"/>
            </a:avLst>
          </a:prstGeom>
          <a:solidFill>
            <a:srgbClr val="2F4A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Candara" panose="020E0502030303020204" pitchFamily="34" charset="0"/>
            </a:endParaRPr>
          </a:p>
        </p:txBody>
      </p:sp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5B36AE46-9789-DBC5-6CD1-684566A2DF77}"/>
              </a:ext>
            </a:extLst>
          </p:cNvPr>
          <p:cNvSpPr/>
          <p:nvPr/>
        </p:nvSpPr>
        <p:spPr>
          <a:xfrm>
            <a:off x="4497047" y="904423"/>
            <a:ext cx="3071813" cy="1828800"/>
          </a:xfrm>
          <a:prstGeom prst="triangle">
            <a:avLst/>
          </a:prstGeom>
          <a:solidFill>
            <a:srgbClr val="2F4A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Candara" panose="020E0502030303020204" pitchFamily="34" charset="0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2C27804-893C-E762-34BB-72BB92039D6C}"/>
              </a:ext>
            </a:extLst>
          </p:cNvPr>
          <p:cNvCxnSpPr>
            <a:cxnSpLocks/>
          </p:cNvCxnSpPr>
          <p:nvPr/>
        </p:nvCxnSpPr>
        <p:spPr>
          <a:xfrm>
            <a:off x="6032953" y="2831648"/>
            <a:ext cx="0" cy="1882775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C1DDEE8F-CD82-913E-B597-E3C50EFDECFE}"/>
              </a:ext>
            </a:extLst>
          </p:cNvPr>
          <p:cNvSpPr txBox="1"/>
          <p:nvPr/>
        </p:nvSpPr>
        <p:spPr>
          <a:xfrm>
            <a:off x="3878729" y="3481726"/>
            <a:ext cx="20907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Performative</a:t>
            </a:r>
            <a:br>
              <a:rPr lang="en-US" sz="2400" dirty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</a:br>
            <a:r>
              <a:rPr lang="en-US" sz="2400" dirty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Trust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FAC9ADE-A787-723E-91BF-7AA8966003E2}"/>
              </a:ext>
            </a:extLst>
          </p:cNvPr>
          <p:cNvSpPr txBox="1"/>
          <p:nvPr/>
        </p:nvSpPr>
        <p:spPr>
          <a:xfrm>
            <a:off x="6136154" y="3481726"/>
            <a:ext cx="20907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Moral</a:t>
            </a:r>
            <a:br>
              <a:rPr lang="en-US" sz="2400" dirty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</a:br>
            <a:r>
              <a:rPr lang="en-US" sz="2400" dirty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Trust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D69A532-EA9C-75D5-A6AD-C5062708235B}"/>
              </a:ext>
            </a:extLst>
          </p:cNvPr>
          <p:cNvSpPr txBox="1"/>
          <p:nvPr/>
        </p:nvSpPr>
        <p:spPr>
          <a:xfrm>
            <a:off x="4989737" y="1537236"/>
            <a:ext cx="209073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Strong</a:t>
            </a:r>
            <a:br>
              <a:rPr lang="en-US" sz="2200" dirty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</a:br>
            <a:r>
              <a:rPr lang="en-US" sz="2200" dirty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Principle of Equality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B5BBC13-3E5F-3DEC-E26D-8BA6F4D02139}"/>
              </a:ext>
            </a:extLst>
          </p:cNvPr>
          <p:cNvSpPr txBox="1"/>
          <p:nvPr/>
        </p:nvSpPr>
        <p:spPr>
          <a:xfrm>
            <a:off x="3164338" y="5565780"/>
            <a:ext cx="57197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Hydrologically-bounded citizenship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839924-888D-E0DD-875E-7A98EE7D8C5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26578" y="223608"/>
            <a:ext cx="1242587" cy="1701253"/>
          </a:xfrm>
          <a:prstGeom prst="rect">
            <a:avLst/>
          </a:prstGeom>
          <a:ln w="3810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46367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060723-2BAB-FA06-6CCA-488F6022CB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18EE948-C93F-AE15-8536-8C2FB56CF9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</a:extLst>
          </a:blip>
          <a:srcRect l="11766" r="14997"/>
          <a:stretch>
            <a:fillRect/>
          </a:stretch>
        </p:blipFill>
        <p:spPr>
          <a:xfrm>
            <a:off x="-139700" y="-18454"/>
            <a:ext cx="12331700" cy="687645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46F701-A14F-39D2-41A4-AD5BDE967CE0}"/>
              </a:ext>
            </a:extLst>
          </p:cNvPr>
          <p:cNvSpPr txBox="1">
            <a:spLocks/>
          </p:cNvSpPr>
          <p:nvPr/>
        </p:nvSpPr>
        <p:spPr>
          <a:xfrm>
            <a:off x="814636" y="2055992"/>
            <a:ext cx="10958263" cy="301130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andara" panose="020E0502030303020204" pitchFamily="34" charset="0"/>
                <a:ea typeface="+mj-ea"/>
                <a:cs typeface="+mj-cs"/>
              </a:defRPr>
            </a:lvl1pPr>
          </a:lstStyle>
          <a:p>
            <a:r>
              <a:rPr lang="en-US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Excellence and openness for everyone. 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707D982-F951-72B8-293D-A93425768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520700"/>
            <a:ext cx="5461000" cy="928688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Equity</a:t>
            </a:r>
          </a:p>
        </p:txBody>
      </p:sp>
    </p:spTree>
    <p:extLst>
      <p:ext uri="{BB962C8B-B14F-4D97-AF65-F5344CB8AC3E}">
        <p14:creationId xmlns:p14="http://schemas.microsoft.com/office/powerpoint/2010/main" val="2372510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27CC92-0F2A-57CA-6C67-90ED52719A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1AB7501-93DE-6992-5B55-75C876CBB647}"/>
              </a:ext>
            </a:extLst>
          </p:cNvPr>
          <p:cNvSpPr/>
          <p:nvPr/>
        </p:nvSpPr>
        <p:spPr>
          <a:xfrm>
            <a:off x="-95251" y="5129720"/>
            <a:ext cx="12430125" cy="1728280"/>
          </a:xfrm>
          <a:prstGeom prst="rect">
            <a:avLst/>
          </a:prstGeom>
          <a:solidFill>
            <a:srgbClr val="CCD7F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A7148A-C46F-9A3F-7D0F-FA8989C8F1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512972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03DE02B4-D21A-62DC-A8B7-FD82B3A4A5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67024" y="5287963"/>
            <a:ext cx="8496301" cy="1411794"/>
          </a:xfrm>
        </p:spPr>
        <p:txBody>
          <a:bodyPr anchor="ctr" anchorCtr="0">
            <a:normAutofit/>
          </a:bodyPr>
          <a:lstStyle/>
          <a:p>
            <a:pPr algn="l">
              <a:lnSpc>
                <a:spcPct val="100000"/>
              </a:lnSpc>
              <a:spcBef>
                <a:spcPts val="600"/>
              </a:spcBef>
            </a:pPr>
            <a:r>
              <a:rPr lang="en-US" sz="2100" dirty="0">
                <a:solidFill>
                  <a:schemeClr val="tx1"/>
                </a:solidFill>
              </a:rPr>
              <a:t>Manny Teodoro &amp; David Switzer</a:t>
            </a:r>
          </a:p>
          <a:p>
            <a:pPr algn="l">
              <a:lnSpc>
                <a:spcPct val="100000"/>
              </a:lnSpc>
              <a:spcBef>
                <a:spcPts val="600"/>
              </a:spcBef>
            </a:pPr>
            <a:r>
              <a:rPr lang="en-US" sz="2100" dirty="0">
                <a:solidFill>
                  <a:schemeClr val="tx1"/>
                </a:solidFill>
              </a:rPr>
              <a:t>Baltimore Regional Water Governance Model Workgroup</a:t>
            </a:r>
          </a:p>
          <a:p>
            <a:pPr algn="l">
              <a:lnSpc>
                <a:spcPct val="100000"/>
              </a:lnSpc>
              <a:spcBef>
                <a:spcPts val="600"/>
              </a:spcBef>
            </a:pPr>
            <a:r>
              <a:rPr lang="en-US" sz="2100" dirty="0">
                <a:solidFill>
                  <a:schemeClr val="tx1"/>
                </a:solidFill>
              </a:rPr>
              <a:t>Meeting #3  |  20 May 2026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A7E7AEF-ADD8-86E2-E23F-7368757A0B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3525" y="5403310"/>
            <a:ext cx="1181100" cy="11811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D3F9E1E-B107-2460-AAF1-4327B43AC6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462" b="93077" l="10000" r="90000">
                        <a14:foregroundMark x1="56889" y1="10385" x2="48000" y2="8077"/>
                        <a14:foregroundMark x1="53333" y1="48462" x2="44889" y2="51923"/>
                        <a14:foregroundMark x1="28667" y1="52692" x2="28667" y2="52692"/>
                        <a14:foregroundMark x1="71111" y1="53077" x2="71111" y2="53077"/>
                        <a14:foregroundMark x1="44667" y1="93077" x2="48222" y2="91538"/>
                        <a14:foregroundMark x1="57556" y1="81923" x2="45000" y2="80192"/>
                        <a14:foregroundMark x1="45000" y1="80192" x2="45111" y2="81538"/>
                        <a14:foregroundMark x1="52444" y1="5000" x2="50667" y2="3462"/>
                      </a14:backgroundRemoval>
                    </a14:imgEffect>
                  </a14:imgLayer>
                </a14:imgProps>
              </a:ext>
            </a:extLst>
          </a:blip>
          <a:srcRect l="22889" r="22222"/>
          <a:stretch>
            <a:fillRect/>
          </a:stretch>
        </p:blipFill>
        <p:spPr>
          <a:xfrm>
            <a:off x="230763" y="5342479"/>
            <a:ext cx="1302762" cy="1302763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E2AB367-53C1-BF0B-10DE-45F5014C9545}"/>
              </a:ext>
            </a:extLst>
          </p:cNvPr>
          <p:cNvCxnSpPr>
            <a:cxnSpLocks/>
          </p:cNvCxnSpPr>
          <p:nvPr/>
        </p:nvCxnSpPr>
        <p:spPr>
          <a:xfrm>
            <a:off x="-162625" y="6824883"/>
            <a:ext cx="125730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046B756-33E2-3A39-0EFD-A6A3D93014A6}"/>
              </a:ext>
            </a:extLst>
          </p:cNvPr>
          <p:cNvCxnSpPr>
            <a:cxnSpLocks/>
          </p:cNvCxnSpPr>
          <p:nvPr/>
        </p:nvCxnSpPr>
        <p:spPr>
          <a:xfrm>
            <a:off x="-193105" y="5158211"/>
            <a:ext cx="125730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88B59ACC-9D41-6142-25FB-65D44B62A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48975" y="5903032"/>
            <a:ext cx="1089521" cy="713636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30F300FC-18DF-0C01-C6ED-40C52B09C22F}"/>
              </a:ext>
            </a:extLst>
          </p:cNvPr>
          <p:cNvSpPr txBox="1">
            <a:spLocks/>
          </p:cNvSpPr>
          <p:nvPr/>
        </p:nvSpPr>
        <p:spPr>
          <a:xfrm>
            <a:off x="814636" y="1179692"/>
            <a:ext cx="10958263" cy="301130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andara" panose="020E0502030303020204" pitchFamily="34" charset="0"/>
                <a:ea typeface="+mj-ea"/>
                <a:cs typeface="+mj-cs"/>
              </a:defRPr>
            </a:lvl1pPr>
          </a:lstStyle>
          <a:p>
            <a:r>
              <a:rPr lang="en-US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Excellence and openness for everyone.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62CA72B-A49C-E5E0-0CFF-639F0178D0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48695" y="2860762"/>
            <a:ext cx="1799109" cy="2764972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84550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767E3E-A590-3C99-32A6-7E97B0C320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FDD75A0-27C4-8FDD-B9C5-701DEB4CBCC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320" y="1085569"/>
            <a:ext cx="2910724" cy="442260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74361CD-D2CA-E0DB-FB61-D1FAFF63C9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33457" y="1009050"/>
            <a:ext cx="7989868" cy="5526263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B3B4BA7-4D93-6916-105D-97097B1EF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6326" y="385482"/>
            <a:ext cx="5813612" cy="700088"/>
          </a:xfrm>
        </p:spPr>
        <p:txBody>
          <a:bodyPr>
            <a:normAutofit/>
          </a:bodyPr>
          <a:lstStyle/>
          <a:p>
            <a:pPr algn="ctr"/>
            <a:r>
              <a:rPr lang="en-US" sz="2400" dirty="0"/>
              <a:t>Bottled water sales volume, 2001-2020</a:t>
            </a:r>
          </a:p>
        </p:txBody>
      </p:sp>
    </p:spTree>
    <p:extLst>
      <p:ext uri="{BB962C8B-B14F-4D97-AF65-F5344CB8AC3E}">
        <p14:creationId xmlns:p14="http://schemas.microsoft.com/office/powerpoint/2010/main" val="4181450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097FA3C-3EE4-97AF-852E-06CA3A553E0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320" y="1085569"/>
            <a:ext cx="2910724" cy="442260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6669550-70E1-F600-A63F-3B9EF9F327AF}"/>
              </a:ext>
            </a:extLst>
          </p:cNvPr>
          <p:cNvSpPr txBox="1"/>
          <p:nvPr/>
        </p:nvSpPr>
        <p:spPr>
          <a:xfrm>
            <a:off x="5508170" y="1045028"/>
            <a:ext cx="473528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latin typeface="Candara" panose="020E0502030303020204" pitchFamily="34" charset="0"/>
              </a:rPr>
              <a:t>Trust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E924B0F-BD6D-BBCB-76D1-E3EE6EF47338}"/>
              </a:ext>
            </a:extLst>
          </p:cNvPr>
          <p:cNvSpPr txBox="1"/>
          <p:nvPr/>
        </p:nvSpPr>
        <p:spPr>
          <a:xfrm>
            <a:off x="5508170" y="3624941"/>
            <a:ext cx="473528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i="1" dirty="0">
                <a:solidFill>
                  <a:srgbClr val="2F4A91"/>
                </a:solidFill>
                <a:latin typeface="Candara" panose="020E0502030303020204" pitchFamily="34" charset="0"/>
              </a:rPr>
              <a:t>Equity</a:t>
            </a:r>
          </a:p>
        </p:txBody>
      </p:sp>
    </p:spTree>
    <p:extLst>
      <p:ext uri="{BB962C8B-B14F-4D97-AF65-F5344CB8AC3E}">
        <p14:creationId xmlns:p14="http://schemas.microsoft.com/office/powerpoint/2010/main" val="1248700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23E95C-9107-7B03-BB10-2139DA32A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8087" y="1029162"/>
            <a:ext cx="7413170" cy="1325563"/>
          </a:xfrm>
        </p:spPr>
        <p:txBody>
          <a:bodyPr>
            <a:normAutofit/>
          </a:bodyPr>
          <a:lstStyle/>
          <a:p>
            <a:r>
              <a:rPr lang="en-US" sz="5400" b="1" dirty="0">
                <a:solidFill>
                  <a:srgbClr val="2F4A91"/>
                </a:solidFill>
              </a:rPr>
              <a:t>Equity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4A276E-54E7-236D-F437-04050DD84A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4201" y="2354726"/>
            <a:ext cx="7309084" cy="2946618"/>
          </a:xfrm>
        </p:spPr>
        <p:txBody>
          <a:bodyPr>
            <a:normAutofit fontScale="925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5400" dirty="0"/>
              <a:t>Water and sewer services that are </a:t>
            </a:r>
            <a:r>
              <a:rPr lang="en-US" sz="5400" b="1" dirty="0">
                <a:solidFill>
                  <a:srgbClr val="2F4A91"/>
                </a:solidFill>
              </a:rPr>
              <a:t>excellent</a:t>
            </a:r>
            <a:r>
              <a:rPr lang="en-US" sz="5400" dirty="0"/>
              <a:t> and </a:t>
            </a:r>
            <a:r>
              <a:rPr lang="en-US" sz="5400" b="1" dirty="0">
                <a:solidFill>
                  <a:srgbClr val="2F4A91"/>
                </a:solidFill>
              </a:rPr>
              <a:t>open</a:t>
            </a:r>
            <a:r>
              <a:rPr lang="en-US" sz="5400" dirty="0"/>
              <a:t> for </a:t>
            </a:r>
            <a:r>
              <a:rPr lang="en-US" sz="5400" b="1" dirty="0">
                <a:solidFill>
                  <a:srgbClr val="2F4A91"/>
                </a:solidFill>
              </a:rPr>
              <a:t>everyone</a:t>
            </a:r>
            <a:r>
              <a:rPr lang="en-US" sz="5400" dirty="0"/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5940F1-BB30-D1F1-1F69-2F6CE5A39F4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320" y="1085569"/>
            <a:ext cx="2910724" cy="442260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74192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person, beverage, drinking water, male&#10;&#10;Description automatically generated">
            <a:extLst>
              <a:ext uri="{FF2B5EF4-FFF2-40B4-BE49-F238E27FC236}">
                <a16:creationId xmlns:a16="http://schemas.microsoft.com/office/drawing/2014/main" id="{094DD92D-1D09-48EF-BE1E-1B3DB54D3A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718188" y="0"/>
            <a:ext cx="6501916" cy="4327386"/>
          </a:xfrm>
          <a:prstGeom prst="rect">
            <a:avLst/>
          </a:prstGeom>
        </p:spPr>
      </p:pic>
      <p:pic>
        <p:nvPicPr>
          <p:cNvPr id="5" name="Picture 4" descr="A picture containing indoor, person, swimming, bathtub&#10;&#10;Description automatically generated">
            <a:extLst>
              <a:ext uri="{FF2B5EF4-FFF2-40B4-BE49-F238E27FC236}">
                <a16:creationId xmlns:a16="http://schemas.microsoft.com/office/drawing/2014/main" id="{60B5C917-B9EF-45A9-AE79-5421E57D6F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249543"/>
            <a:ext cx="6492596" cy="3710055"/>
          </a:xfrm>
          <a:prstGeom prst="rect">
            <a:avLst/>
          </a:prstGeom>
        </p:spPr>
      </p:pic>
      <p:pic>
        <p:nvPicPr>
          <p:cNvPr id="2" name="Picture 1" descr="A picture containing outdoor, tree, ground, lake&#10;&#10;Description automatically generated">
            <a:extLst>
              <a:ext uri="{FF2B5EF4-FFF2-40B4-BE49-F238E27FC236}">
                <a16:creationId xmlns:a16="http://schemas.microsoft.com/office/drawing/2014/main" id="{B736B1EF-5B69-FF7C-7B7F-A41B7CAE0EB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96269"/>
            <a:ext cx="5677848" cy="3345812"/>
          </a:xfrm>
          <a:prstGeom prst="rect">
            <a:avLst/>
          </a:prstGeom>
        </p:spPr>
      </p:pic>
      <p:pic>
        <p:nvPicPr>
          <p:cNvPr id="3" name="Picture 2" descr="Combined Sewer Overflows: impacts, mitigation solutions and European  perspective - Slow The Flow">
            <a:extLst>
              <a:ext uri="{FF2B5EF4-FFF2-40B4-BE49-F238E27FC236}">
                <a16:creationId xmlns:a16="http://schemas.microsoft.com/office/drawing/2014/main" id="{94FB2DA0-86A9-D630-E367-FF08E5174D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14000"/>
                    </a14:imgEffect>
                  </a14:imgLayer>
                </a14:imgProps>
              </a:ext>
            </a:extLst>
          </a:blip>
          <a:srcRect b="3935"/>
          <a:stretch>
            <a:fillRect/>
          </a:stretch>
        </p:blipFill>
        <p:spPr>
          <a:xfrm>
            <a:off x="6492596" y="3757771"/>
            <a:ext cx="5699404" cy="3100229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42772B6-19B4-7009-68C4-40C4D8868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0400" y="5689600"/>
            <a:ext cx="4838700" cy="92868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Excellence: quality</a:t>
            </a:r>
          </a:p>
        </p:txBody>
      </p:sp>
    </p:spTree>
    <p:extLst>
      <p:ext uri="{BB962C8B-B14F-4D97-AF65-F5344CB8AC3E}">
        <p14:creationId xmlns:p14="http://schemas.microsoft.com/office/powerpoint/2010/main" val="3577182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ndefined">
            <a:extLst>
              <a:ext uri="{FF2B5EF4-FFF2-40B4-BE49-F238E27FC236}">
                <a16:creationId xmlns:a16="http://schemas.microsoft.com/office/drawing/2014/main" id="{9B975554-55CD-5D00-D9C6-2217F3EB3D0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88301" y="4584700"/>
            <a:ext cx="4206240" cy="22913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58FDF9F-9B0F-D184-ADCF-3E1A7223A5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70210" y="0"/>
            <a:ext cx="4193696" cy="2196020"/>
          </a:xfrm>
          <a:prstGeom prst="rect">
            <a:avLst/>
          </a:prstGeom>
        </p:spPr>
      </p:pic>
      <p:pic>
        <p:nvPicPr>
          <p:cNvPr id="6" name="Picture 5" descr="Patapsco River - Wikipedia">
            <a:extLst>
              <a:ext uri="{FF2B5EF4-FFF2-40B4-BE49-F238E27FC236}">
                <a16:creationId xmlns:a16="http://schemas.microsoft.com/office/drawing/2014/main" id="{A8BE6C92-9A16-3738-33E7-CF6345F44F3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70210" y="2273300"/>
            <a:ext cx="4206240" cy="225353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EA620A9-701E-6762-8231-4558CF9D47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" y="0"/>
            <a:ext cx="7899401" cy="68580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86913F97-CE21-DEFE-5276-96130A210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300" y="2692400"/>
            <a:ext cx="6350000" cy="928688"/>
          </a:xfrm>
        </p:spPr>
        <p:txBody>
          <a:bodyPr>
            <a:normAutofit fontScale="90000"/>
          </a:bodyPr>
          <a:lstStyle/>
          <a:p>
            <a:r>
              <a:rPr 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Excellence: sustainability</a:t>
            </a:r>
          </a:p>
        </p:txBody>
      </p:sp>
    </p:spTree>
    <p:extLst>
      <p:ext uri="{BB962C8B-B14F-4D97-AF65-F5344CB8AC3E}">
        <p14:creationId xmlns:p14="http://schemas.microsoft.com/office/powerpoint/2010/main" val="2164204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" name="Rectangle 3">
            <a:extLst>
              <a:ext uri="{FF2B5EF4-FFF2-40B4-BE49-F238E27FC236}">
                <a16:creationId xmlns:a16="http://schemas.microsoft.com/office/drawing/2014/main" id="{52D3A5DF-4AC8-D567-CE0A-314CCD810E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File:Basement Flooded in Uncle's Home (cropped).jpg">
            <a:extLst>
              <a:ext uri="{FF2B5EF4-FFF2-40B4-BE49-F238E27FC236}">
                <a16:creationId xmlns:a16="http://schemas.microsoft.com/office/drawing/2014/main" id="{E4BE30EA-E336-FB39-6E8C-EB4B043193C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32203" y="88900"/>
            <a:ext cx="5674897" cy="3258248"/>
          </a:xfrm>
          <a:prstGeom prst="rect">
            <a:avLst/>
          </a:prstGeom>
        </p:spPr>
      </p:pic>
      <p:pic>
        <p:nvPicPr>
          <p:cNvPr id="6" name="Picture 5" descr="Where Can I Buy Distilled Water &amp; Do I Need It?">
            <a:extLst>
              <a:ext uri="{FF2B5EF4-FFF2-40B4-BE49-F238E27FC236}">
                <a16:creationId xmlns:a16="http://schemas.microsoft.com/office/drawing/2014/main" id="{19453122-3562-FE13-28DF-B8369550351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>
            <a:fillRect/>
          </a:stretch>
        </p:blipFill>
        <p:spPr>
          <a:xfrm>
            <a:off x="321730" y="3510852"/>
            <a:ext cx="5674897" cy="31566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374507-76B6-443C-91A6-D5D0DBA1863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2789" r="-1" b="19830"/>
          <a:stretch>
            <a:fillRect/>
          </a:stretch>
        </p:blipFill>
        <p:spPr>
          <a:xfrm>
            <a:off x="6195375" y="88899"/>
            <a:ext cx="5674897" cy="6578599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F62B936A-42F7-5E23-329C-46A8A0B6E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3900" y="4851400"/>
            <a:ext cx="3340100" cy="1246188"/>
          </a:xfrm>
        </p:spPr>
        <p:txBody>
          <a:bodyPr>
            <a:normAutofit fontScale="90000"/>
          </a:bodyPr>
          <a:lstStyle/>
          <a:p>
            <a:r>
              <a:rPr 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Excellence: Affordability</a:t>
            </a:r>
          </a:p>
        </p:txBody>
      </p:sp>
    </p:spTree>
    <p:extLst>
      <p:ext uri="{BB962C8B-B14F-4D97-AF65-F5344CB8AC3E}">
        <p14:creationId xmlns:p14="http://schemas.microsoft.com/office/powerpoint/2010/main" val="1610085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F857F9F5985174E8DAA5A0244D9139A" ma:contentTypeVersion="8" ma:contentTypeDescription="Create a new document." ma:contentTypeScope="" ma:versionID="350a86349ac493945a80b7c1174c205d">
  <xsd:schema xmlns:xsd="http://www.w3.org/2001/XMLSchema" xmlns:xs="http://www.w3.org/2001/XMLSchema" xmlns:p="http://schemas.microsoft.com/office/2006/metadata/properties" xmlns:ns2="c85610bc-3d61-4d6c-9e3e-33ccb5f54865" targetNamespace="http://schemas.microsoft.com/office/2006/metadata/properties" ma:root="true" ma:fieldsID="312629a438d68f51bf843a58e68b9447" ns2:_="">
    <xsd:import namespace="c85610bc-3d61-4d6c-9e3e-33ccb5f54865"/>
    <xsd:element name="properties">
      <xsd:complexType>
        <xsd:sequence>
          <xsd:element name="documentManagement">
            <xsd:complexType>
              <xsd:all>
                <xsd:element ref="ns2:Document_x0020_Type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85610bc-3d61-4d6c-9e3e-33ccb5f54865" elementFormDefault="qualified">
    <xsd:import namespace="http://schemas.microsoft.com/office/2006/documentManagement/types"/>
    <xsd:import namespace="http://schemas.microsoft.com/office/infopath/2007/PartnerControls"/>
    <xsd:element name="Document_x0020_Type" ma:index="8" nillable="true" ma:displayName="Document Type" ma:description="Document type, used for filtering and grouping in the library view." ma:format="Dropdown" ma:internalName="Document_x0020_Type">
      <xsd:simpleType>
        <xsd:restriction base="dms:Choice">
          <xsd:enumeration value="Agenda"/>
          <xsd:enumeration value="Meeting Materials"/>
          <xsd:enumeration value="Meeting Minutes"/>
          <xsd:enumeration value="Draft Report"/>
          <xsd:enumeration value="Final Report"/>
          <xsd:enumeration value="Memo"/>
          <xsd:enumeration value="Reference"/>
          <xsd:enumeration value="Other"/>
        </xsd:restriction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ocument_x0020_Type xmlns="c85610bc-3d61-4d6c-9e3e-33ccb5f54865" xsi:nil="true"/>
  </documentManagement>
</p:properties>
</file>

<file path=customXml/itemProps1.xml><?xml version="1.0" encoding="utf-8"?>
<ds:datastoreItem xmlns:ds="http://schemas.openxmlformats.org/officeDocument/2006/customXml" ds:itemID="{64ED97B0-5B74-4426-8245-B06694B93123}"/>
</file>

<file path=customXml/itemProps2.xml><?xml version="1.0" encoding="utf-8"?>
<ds:datastoreItem xmlns:ds="http://schemas.openxmlformats.org/officeDocument/2006/customXml" ds:itemID="{10E6F052-C716-4052-934A-9B1254D08B86}"/>
</file>

<file path=customXml/itemProps3.xml><?xml version="1.0" encoding="utf-8"?>
<ds:datastoreItem xmlns:ds="http://schemas.openxmlformats.org/officeDocument/2006/customXml" ds:itemID="{7B066CBB-93A6-4410-9690-ED5BDB3161C1}"/>
</file>

<file path=docProps/app.xml><?xml version="1.0" encoding="utf-8"?>
<Properties xmlns="http://schemas.openxmlformats.org/officeDocument/2006/extended-properties" xmlns:vt="http://schemas.openxmlformats.org/officeDocument/2006/docPropsVTypes">
  <TotalTime>423</TotalTime>
  <Words>544</Words>
  <Application>Microsoft Office PowerPoint</Application>
  <PresentationFormat>Widescreen</PresentationFormat>
  <Paragraphs>132</Paragraphs>
  <Slides>35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9" baseType="lpstr">
      <vt:lpstr>Aptos</vt:lpstr>
      <vt:lpstr>Arial</vt:lpstr>
      <vt:lpstr>Candara</vt:lpstr>
      <vt:lpstr>Office Theme</vt:lpstr>
      <vt:lpstr>Centering equity</vt:lpstr>
      <vt:lpstr>PowerPoint Presentation</vt:lpstr>
      <vt:lpstr>PowerPoint Presentation</vt:lpstr>
      <vt:lpstr>Bottled water sales volume, 2001-2020</vt:lpstr>
      <vt:lpstr>PowerPoint Presentation</vt:lpstr>
      <vt:lpstr>Equity</vt:lpstr>
      <vt:lpstr>Excellence: quality</vt:lpstr>
      <vt:lpstr>Excellence: sustainability</vt:lpstr>
      <vt:lpstr>Excellence: Affordability</vt:lpstr>
      <vt:lpstr>Openness: transparency</vt:lpstr>
      <vt:lpstr>Openness: engagement</vt:lpstr>
      <vt:lpstr>Openness: active engagement</vt:lpstr>
      <vt:lpstr>Openness: fairness</vt:lpstr>
      <vt:lpstr>Everyone</vt:lpstr>
      <vt:lpstr>PowerPoint Presentation</vt:lpstr>
      <vt:lpstr>Measurement</vt:lpstr>
      <vt:lpstr>Drinking water &amp; environmental justice Switzer &amp; Teodoro (2017)</vt:lpstr>
      <vt:lpstr>Household Affordability Teodoro (2018)</vt:lpstr>
      <vt:lpstr>PowerPoint Presentation</vt:lpstr>
      <vt:lpstr>Affordability Ratio (AR)</vt:lpstr>
      <vt:lpstr>Hours at Minimum Wage (HM)</vt:lpstr>
      <vt:lpstr>Cost of Service Equity Teodoro (2005)</vt:lpstr>
      <vt:lpstr>Cost of Service Equity Teodoro (2005)</vt:lpstr>
      <vt:lpstr>PowerPoint Presentation</vt:lpstr>
      <vt:lpstr>PowerPoint Presentation</vt:lpstr>
      <vt:lpstr>PowerPoint Presentation</vt:lpstr>
      <vt:lpstr>PowerPoint Presentation</vt:lpstr>
      <vt:lpstr>Hydrological citizenship</vt:lpstr>
      <vt:lpstr>PowerPoint Presentation</vt:lpstr>
      <vt:lpstr>PowerPoint Presentation</vt:lpstr>
      <vt:lpstr>PowerPoint Presentation</vt:lpstr>
      <vt:lpstr>Putting it all together</vt:lpstr>
      <vt:lpstr>Drinking Water Governance Framework Morales &amp; Teodoro (2026)</vt:lpstr>
      <vt:lpstr>Equity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Manny Teodoro</dc:creator>
  <cp:lastModifiedBy>Switzer, David</cp:lastModifiedBy>
  <cp:revision>6</cp:revision>
  <dcterms:created xsi:type="dcterms:W3CDTF">2026-05-17T18:02:53Z</dcterms:created>
  <dcterms:modified xsi:type="dcterms:W3CDTF">2026-05-20T17:26:00Z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0x010100FF857F9F5985174E8DAA5A0244D9139A</vt:lpwstr>
  </property>
</Properties>
</file>